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9" r:id="rId2"/>
    <p:sldId id="272" r:id="rId3"/>
    <p:sldId id="339" r:id="rId4"/>
    <p:sldId id="337" r:id="rId5"/>
    <p:sldId id="273" r:id="rId6"/>
    <p:sldId id="292" r:id="rId7"/>
    <p:sldId id="293" r:id="rId8"/>
    <p:sldId id="294" r:id="rId9"/>
    <p:sldId id="279" r:id="rId10"/>
    <p:sldId id="342" r:id="rId11"/>
    <p:sldId id="343" r:id="rId12"/>
    <p:sldId id="344" r:id="rId13"/>
    <p:sldId id="345" r:id="rId14"/>
    <p:sldId id="284" r:id="rId15"/>
    <p:sldId id="285" r:id="rId16"/>
    <p:sldId id="347" r:id="rId17"/>
    <p:sldId id="256" r:id="rId18"/>
    <p:sldId id="348" r:id="rId19"/>
    <p:sldId id="264" r:id="rId20"/>
    <p:sldId id="346" r:id="rId21"/>
    <p:sldId id="310" r:id="rId22"/>
    <p:sldId id="349" r:id="rId23"/>
    <p:sldId id="262" r:id="rId24"/>
    <p:sldId id="350" r:id="rId25"/>
    <p:sldId id="321" r:id="rId26"/>
    <p:sldId id="257" r:id="rId27"/>
    <p:sldId id="261" r:id="rId28"/>
    <p:sldId id="265" r:id="rId29"/>
    <p:sldId id="351" r:id="rId30"/>
    <p:sldId id="263" r:id="rId31"/>
    <p:sldId id="267" r:id="rId32"/>
    <p:sldId id="32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47E"/>
    <a:srgbClr val="005B96"/>
    <a:srgbClr val="C11C84"/>
    <a:srgbClr val="F19CAC"/>
    <a:srgbClr val="FFA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7"/>
    <p:restoredTop sz="86939"/>
  </p:normalViewPr>
  <p:slideViewPr>
    <p:cSldViewPr snapToGrid="0">
      <p:cViewPr varScale="1">
        <p:scale>
          <a:sx n="106" d="100"/>
          <a:sy n="106" d="100"/>
        </p:scale>
        <p:origin x="10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9A876-C04C-804F-8CD2-2821C219EE2F}" type="datetimeFigureOut">
              <a:rPr lang="en-US" smtClean="0"/>
              <a:t>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86A9AF-44CE-F348-B2C8-53B2DB67F610}" type="slidenum">
              <a:rPr lang="en-US" smtClean="0"/>
              <a:t>‹#›</a:t>
            </a:fld>
            <a:endParaRPr lang="en-US"/>
          </a:p>
        </p:txBody>
      </p:sp>
    </p:spTree>
    <p:extLst>
      <p:ext uri="{BB962C8B-B14F-4D97-AF65-F5344CB8AC3E}">
        <p14:creationId xmlns:p14="http://schemas.microsoft.com/office/powerpoint/2010/main" val="36684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Need NBIF?</a:t>
            </a:r>
          </a:p>
        </p:txBody>
      </p:sp>
      <p:sp>
        <p:nvSpPr>
          <p:cNvPr id="4" name="Slide Number Placeholder 3"/>
          <p:cNvSpPr>
            <a:spLocks noGrp="1"/>
          </p:cNvSpPr>
          <p:nvPr>
            <p:ph type="sldNum" sz="quarter" idx="5"/>
          </p:nvPr>
        </p:nvSpPr>
        <p:spPr/>
        <p:txBody>
          <a:bodyPr/>
          <a:lstStyle/>
          <a:p>
            <a:fld id="{7586A9AF-44CE-F348-B2C8-53B2DB67F610}" type="slidenum">
              <a:rPr lang="en-US" smtClean="0"/>
              <a:t>1</a:t>
            </a:fld>
            <a:endParaRPr lang="en-US"/>
          </a:p>
        </p:txBody>
      </p:sp>
    </p:spTree>
    <p:extLst>
      <p:ext uri="{BB962C8B-B14F-4D97-AF65-F5344CB8AC3E}">
        <p14:creationId xmlns:p14="http://schemas.microsoft.com/office/powerpoint/2010/main" val="322621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5DE16-1C4F-D5CC-3919-31731733BE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E88FF-846A-3809-247F-604A066BD78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6960BC3-2F9C-03F6-6625-A57CB78CC641}"/>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0D91320D-65D8-D63C-7C0F-FAEF9D907A49}"/>
              </a:ext>
            </a:extLst>
          </p:cNvPr>
          <p:cNvSpPr>
            <a:spLocks noGrp="1"/>
          </p:cNvSpPr>
          <p:nvPr>
            <p:ph type="sldNum" sz="quarter" idx="5"/>
          </p:nvPr>
        </p:nvSpPr>
        <p:spPr/>
        <p:txBody>
          <a:bodyPr/>
          <a:lstStyle/>
          <a:p>
            <a:fld id="{7586A9AF-44CE-F348-B2C8-53B2DB67F610}" type="slidenum">
              <a:rPr lang="en-US" smtClean="0"/>
              <a:t>10</a:t>
            </a:fld>
            <a:endParaRPr lang="en-US"/>
          </a:p>
        </p:txBody>
      </p:sp>
    </p:spTree>
    <p:extLst>
      <p:ext uri="{BB962C8B-B14F-4D97-AF65-F5344CB8AC3E}">
        <p14:creationId xmlns:p14="http://schemas.microsoft.com/office/powerpoint/2010/main" val="3438671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F7EBA-F297-8A15-7C43-EB9F4D522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E7D37-3707-FAC2-A3BE-7FCA6D28BB6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45DCB1-766B-1E5E-9F66-F844820DB9DC}"/>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89DB4027-D3C3-A0CF-5A47-F72F20271A8C}"/>
              </a:ext>
            </a:extLst>
          </p:cNvPr>
          <p:cNvSpPr>
            <a:spLocks noGrp="1"/>
          </p:cNvSpPr>
          <p:nvPr>
            <p:ph type="sldNum" sz="quarter" idx="5"/>
          </p:nvPr>
        </p:nvSpPr>
        <p:spPr/>
        <p:txBody>
          <a:bodyPr/>
          <a:lstStyle/>
          <a:p>
            <a:fld id="{7586A9AF-44CE-F348-B2C8-53B2DB67F610}" type="slidenum">
              <a:rPr lang="en-US" smtClean="0"/>
              <a:t>11</a:t>
            </a:fld>
            <a:endParaRPr lang="en-US"/>
          </a:p>
        </p:txBody>
      </p:sp>
    </p:spTree>
    <p:extLst>
      <p:ext uri="{BB962C8B-B14F-4D97-AF65-F5344CB8AC3E}">
        <p14:creationId xmlns:p14="http://schemas.microsoft.com/office/powerpoint/2010/main" val="2830331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39DD6-406F-FB1F-93EB-E7F0E38B5C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89584-4AB3-7817-8929-57F812E91EA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7AB8848-F4F4-404C-176F-F0156F537C92}"/>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95A65A71-F701-E68B-EE11-796B9E7E7E92}"/>
              </a:ext>
            </a:extLst>
          </p:cNvPr>
          <p:cNvSpPr>
            <a:spLocks noGrp="1"/>
          </p:cNvSpPr>
          <p:nvPr>
            <p:ph type="sldNum" sz="quarter" idx="5"/>
          </p:nvPr>
        </p:nvSpPr>
        <p:spPr/>
        <p:txBody>
          <a:bodyPr/>
          <a:lstStyle/>
          <a:p>
            <a:fld id="{7586A9AF-44CE-F348-B2C8-53B2DB67F610}" type="slidenum">
              <a:rPr lang="en-US" smtClean="0"/>
              <a:t>12</a:t>
            </a:fld>
            <a:endParaRPr lang="en-US"/>
          </a:p>
        </p:txBody>
      </p:sp>
    </p:spTree>
    <p:extLst>
      <p:ext uri="{BB962C8B-B14F-4D97-AF65-F5344CB8AC3E}">
        <p14:creationId xmlns:p14="http://schemas.microsoft.com/office/powerpoint/2010/main" val="2473857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D7788-02EA-3449-F62B-A8F6111A7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7F8B2-0F13-30B4-6783-6B6A72E6C1E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1FF6FC1-DABF-CEF1-20C1-AFDE504DD2D1}"/>
              </a:ext>
            </a:extLst>
          </p:cNvPr>
          <p:cNvSpPr>
            <a:spLocks noGrp="1"/>
          </p:cNvSpPr>
          <p:nvPr>
            <p:ph type="body" idx="1"/>
          </p:nvPr>
        </p:nvSpPr>
        <p:spPr/>
        <p:txBody>
          <a:bodyPr/>
          <a:lstStyle/>
          <a:p>
            <a:r>
              <a:rPr lang="en-US" dirty="0"/>
              <a:t>The nervous system uses chemical (neurotransmitter) and electrical signals to communicate</a:t>
            </a:r>
          </a:p>
          <a:p>
            <a:endParaRPr lang="en-US" dirty="0"/>
          </a:p>
          <a:p>
            <a:r>
              <a:rPr lang="en-US" dirty="0"/>
              <a:t>Electrical stimulation comes down, NT releases from the presynaptic neuron into the synaptic cleft, and then those NT make the postsynaptic neuron more or less likely to fire an action potential for this to continue </a:t>
            </a:r>
          </a:p>
        </p:txBody>
      </p:sp>
      <p:sp>
        <p:nvSpPr>
          <p:cNvPr id="4" name="Slide Number Placeholder 3">
            <a:extLst>
              <a:ext uri="{FF2B5EF4-FFF2-40B4-BE49-F238E27FC236}">
                <a16:creationId xmlns:a16="http://schemas.microsoft.com/office/drawing/2014/main" id="{AC741293-B093-B7D0-B4D3-5258197C9DF7}"/>
              </a:ext>
            </a:extLst>
          </p:cNvPr>
          <p:cNvSpPr>
            <a:spLocks noGrp="1"/>
          </p:cNvSpPr>
          <p:nvPr>
            <p:ph type="sldNum" sz="quarter" idx="5"/>
          </p:nvPr>
        </p:nvSpPr>
        <p:spPr/>
        <p:txBody>
          <a:bodyPr/>
          <a:lstStyle/>
          <a:p>
            <a:fld id="{7586A9AF-44CE-F348-B2C8-53B2DB67F610}" type="slidenum">
              <a:rPr lang="en-US" smtClean="0"/>
              <a:t>13</a:t>
            </a:fld>
            <a:endParaRPr lang="en-US"/>
          </a:p>
        </p:txBody>
      </p:sp>
    </p:spTree>
    <p:extLst>
      <p:ext uri="{BB962C8B-B14F-4D97-AF65-F5344CB8AC3E}">
        <p14:creationId xmlns:p14="http://schemas.microsoft.com/office/powerpoint/2010/main" val="1107131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15</a:t>
            </a:fld>
            <a:endParaRPr lang="en-US"/>
          </a:p>
        </p:txBody>
      </p:sp>
    </p:spTree>
    <p:extLst>
      <p:ext uri="{BB962C8B-B14F-4D97-AF65-F5344CB8AC3E}">
        <p14:creationId xmlns:p14="http://schemas.microsoft.com/office/powerpoint/2010/main" val="2255669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16</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058B6-B6DF-31AD-45F5-3530DD9EB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4E9CC2-B2BC-BBEC-7641-20E98BEE12A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50406B1-1E16-E712-5061-D999F88BDF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283C62-6836-9DE4-194F-70CC47BD3D14}"/>
              </a:ext>
            </a:extLst>
          </p:cNvPr>
          <p:cNvSpPr>
            <a:spLocks noGrp="1"/>
          </p:cNvSpPr>
          <p:nvPr>
            <p:ph type="sldNum" sz="quarter" idx="5"/>
          </p:nvPr>
        </p:nvSpPr>
        <p:spPr/>
        <p:txBody>
          <a:bodyPr/>
          <a:lstStyle/>
          <a:p>
            <a:fld id="{7586A9AF-44CE-F348-B2C8-53B2DB67F610}" type="slidenum">
              <a:rPr lang="en-US" smtClean="0"/>
              <a:t>20</a:t>
            </a:fld>
            <a:endParaRPr lang="en-US"/>
          </a:p>
        </p:txBody>
      </p:sp>
    </p:spTree>
    <p:extLst>
      <p:ext uri="{BB962C8B-B14F-4D97-AF65-F5344CB8AC3E}">
        <p14:creationId xmlns:p14="http://schemas.microsoft.com/office/powerpoint/2010/main" val="368203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BD35F-45F2-517F-0593-B713AF5BA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2681-85DA-9928-FF7F-EF4F3FB985A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0BA5D7B-9CBC-A93B-766E-7E876FC36D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23ED1D4-BA40-7914-1C3C-54F86375C66B}"/>
              </a:ext>
            </a:extLst>
          </p:cNvPr>
          <p:cNvSpPr>
            <a:spLocks noGrp="1"/>
          </p:cNvSpPr>
          <p:nvPr>
            <p:ph type="sldNum" sz="quarter" idx="5"/>
          </p:nvPr>
        </p:nvSpPr>
        <p:spPr/>
        <p:txBody>
          <a:bodyPr/>
          <a:lstStyle/>
          <a:p>
            <a:fld id="{7586A9AF-44CE-F348-B2C8-53B2DB67F610}" type="slidenum">
              <a:rPr lang="en-US" smtClean="0"/>
              <a:t>21</a:t>
            </a:fld>
            <a:endParaRPr lang="en-US"/>
          </a:p>
        </p:txBody>
      </p:sp>
    </p:spTree>
    <p:extLst>
      <p:ext uri="{BB962C8B-B14F-4D97-AF65-F5344CB8AC3E}">
        <p14:creationId xmlns:p14="http://schemas.microsoft.com/office/powerpoint/2010/main" val="2108038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5402A-834B-6842-A973-6385B30E2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FA3C5-AEDA-8D2A-EBCA-55ED67935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BFFF02-318C-CD2B-E753-C5217621C2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B63B51-8E25-8C03-64F4-00ABC4BD9AA0}"/>
              </a:ext>
            </a:extLst>
          </p:cNvPr>
          <p:cNvSpPr>
            <a:spLocks noGrp="1"/>
          </p:cNvSpPr>
          <p:nvPr>
            <p:ph type="sldNum" sz="quarter" idx="5"/>
          </p:nvPr>
        </p:nvSpPr>
        <p:spPr/>
        <p:txBody>
          <a:bodyPr/>
          <a:lstStyle/>
          <a:p>
            <a:fld id="{3740E2BD-B558-DF42-A4FD-A0B1B5A53321}" type="slidenum">
              <a:rPr lang="en-US" smtClean="0"/>
              <a:t>22</a:t>
            </a:fld>
            <a:endParaRPr lang="en-US"/>
          </a:p>
        </p:txBody>
      </p:sp>
    </p:spTree>
    <p:extLst>
      <p:ext uri="{BB962C8B-B14F-4D97-AF65-F5344CB8AC3E}">
        <p14:creationId xmlns:p14="http://schemas.microsoft.com/office/powerpoint/2010/main" val="202856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D67A0-17E8-3AF5-5292-2B1B706140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022AE-0AAE-4FAE-4C46-BC44C022C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3C450-C868-8F39-CB8F-D55161AE10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0DABFA-A5ED-C4B0-5BB6-3B2C85C92EBD}"/>
              </a:ext>
            </a:extLst>
          </p:cNvPr>
          <p:cNvSpPr>
            <a:spLocks noGrp="1"/>
          </p:cNvSpPr>
          <p:nvPr>
            <p:ph type="sldNum" sz="quarter" idx="5"/>
          </p:nvPr>
        </p:nvSpPr>
        <p:spPr/>
        <p:txBody>
          <a:bodyPr/>
          <a:lstStyle/>
          <a:p>
            <a:fld id="{3740E2BD-B558-DF42-A4FD-A0B1B5A53321}" type="slidenum">
              <a:rPr lang="en-US" smtClean="0"/>
              <a:t>23</a:t>
            </a:fld>
            <a:endParaRPr lang="en-US"/>
          </a:p>
        </p:txBody>
      </p:sp>
    </p:spTree>
    <p:extLst>
      <p:ext uri="{BB962C8B-B14F-4D97-AF65-F5344CB8AC3E}">
        <p14:creationId xmlns:p14="http://schemas.microsoft.com/office/powerpoint/2010/main" val="1454263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VERY COMPLEX but there is evidence in chronic stress, so what about acute stress, and what is the neurophysiological basis of this?</a:t>
            </a:r>
          </a:p>
        </p:txBody>
      </p:sp>
      <p:sp>
        <p:nvSpPr>
          <p:cNvPr id="4" name="Slide Number Placeholder 3"/>
          <p:cNvSpPr>
            <a:spLocks noGrp="1"/>
          </p:cNvSpPr>
          <p:nvPr>
            <p:ph type="sldNum" sz="quarter" idx="5"/>
          </p:nvPr>
        </p:nvSpPr>
        <p:spPr/>
        <p:txBody>
          <a:bodyPr/>
          <a:lstStyle/>
          <a:p>
            <a:fld id="{7586A9AF-44CE-F348-B2C8-53B2DB67F610}" type="slidenum">
              <a:rPr lang="en-US" smtClean="0"/>
              <a:t>2</a:t>
            </a:fld>
            <a:endParaRPr lang="en-US"/>
          </a:p>
        </p:txBody>
      </p:sp>
    </p:spTree>
    <p:extLst>
      <p:ext uri="{BB962C8B-B14F-4D97-AF65-F5344CB8AC3E}">
        <p14:creationId xmlns:p14="http://schemas.microsoft.com/office/powerpoint/2010/main" val="640715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B9C29-AA38-5FC4-CD12-C4B837146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2D4D4-DE9F-FDCB-3E8C-2BF1B0DA8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F8842-1D55-1BFA-B46E-AB3819F5E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18440E-1A5A-C76B-84BC-9E52CFAAA349}"/>
              </a:ext>
            </a:extLst>
          </p:cNvPr>
          <p:cNvSpPr>
            <a:spLocks noGrp="1"/>
          </p:cNvSpPr>
          <p:nvPr>
            <p:ph type="sldNum" sz="quarter" idx="5"/>
          </p:nvPr>
        </p:nvSpPr>
        <p:spPr/>
        <p:txBody>
          <a:bodyPr/>
          <a:lstStyle/>
          <a:p>
            <a:fld id="{3740E2BD-B558-DF42-A4FD-A0B1B5A53321}" type="slidenum">
              <a:rPr lang="en-US" smtClean="0"/>
              <a:t>24</a:t>
            </a:fld>
            <a:endParaRPr lang="en-US"/>
          </a:p>
        </p:txBody>
      </p:sp>
    </p:spTree>
    <p:extLst>
      <p:ext uri="{BB962C8B-B14F-4D97-AF65-F5344CB8AC3E}">
        <p14:creationId xmlns:p14="http://schemas.microsoft.com/office/powerpoint/2010/main" val="3397833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0E2BD-B558-DF42-A4FD-A0B1B5A53321}" type="slidenum">
              <a:rPr lang="en-US" smtClean="0"/>
              <a:t>26</a:t>
            </a:fld>
            <a:endParaRPr lang="en-US"/>
          </a:p>
        </p:txBody>
      </p:sp>
    </p:spTree>
    <p:extLst>
      <p:ext uri="{BB962C8B-B14F-4D97-AF65-F5344CB8AC3E}">
        <p14:creationId xmlns:p14="http://schemas.microsoft.com/office/powerpoint/2010/main" val="4052560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8D65F-A859-9854-5496-98EE2AA83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15834-6E86-5E6F-3F0A-70F784A3C4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1761B-EA27-CDFC-01C9-DA570F4D98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B26E9A-275D-21F8-1E8A-D834E8BDD4A1}"/>
              </a:ext>
            </a:extLst>
          </p:cNvPr>
          <p:cNvSpPr>
            <a:spLocks noGrp="1"/>
          </p:cNvSpPr>
          <p:nvPr>
            <p:ph type="sldNum" sz="quarter" idx="5"/>
          </p:nvPr>
        </p:nvSpPr>
        <p:spPr/>
        <p:txBody>
          <a:bodyPr/>
          <a:lstStyle/>
          <a:p>
            <a:fld id="{3740E2BD-B558-DF42-A4FD-A0B1B5A53321}" type="slidenum">
              <a:rPr lang="en-US" smtClean="0"/>
              <a:t>27</a:t>
            </a:fld>
            <a:endParaRPr lang="en-US"/>
          </a:p>
        </p:txBody>
      </p:sp>
    </p:spTree>
    <p:extLst>
      <p:ext uri="{BB962C8B-B14F-4D97-AF65-F5344CB8AC3E}">
        <p14:creationId xmlns:p14="http://schemas.microsoft.com/office/powerpoint/2010/main" val="3176088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B3C51-4490-1AE7-949C-D3F41DE189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E8127-27E4-CFFC-2474-9720F4017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4D276-5AA3-9B51-2274-31F2231142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CF7C51-2BDF-C92B-D660-7D4DFFCBE05D}"/>
              </a:ext>
            </a:extLst>
          </p:cNvPr>
          <p:cNvSpPr>
            <a:spLocks noGrp="1"/>
          </p:cNvSpPr>
          <p:nvPr>
            <p:ph type="sldNum" sz="quarter" idx="5"/>
          </p:nvPr>
        </p:nvSpPr>
        <p:spPr/>
        <p:txBody>
          <a:bodyPr/>
          <a:lstStyle/>
          <a:p>
            <a:fld id="{3740E2BD-B558-DF42-A4FD-A0B1B5A53321}" type="slidenum">
              <a:rPr lang="en-US" smtClean="0"/>
              <a:t>28</a:t>
            </a:fld>
            <a:endParaRPr lang="en-US"/>
          </a:p>
        </p:txBody>
      </p:sp>
    </p:spTree>
    <p:extLst>
      <p:ext uri="{BB962C8B-B14F-4D97-AF65-F5344CB8AC3E}">
        <p14:creationId xmlns:p14="http://schemas.microsoft.com/office/powerpoint/2010/main" val="624076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C9B3F-DE26-6CDF-FE94-BFFE9A937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8345D3-6DAC-C236-CCE6-8949774DB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31F8E5-678A-4F9C-54E2-E14C7B2704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0143FA-6EC4-7561-6D25-6E65AA9BFFA2}"/>
              </a:ext>
            </a:extLst>
          </p:cNvPr>
          <p:cNvSpPr>
            <a:spLocks noGrp="1"/>
          </p:cNvSpPr>
          <p:nvPr>
            <p:ph type="sldNum" sz="quarter" idx="5"/>
          </p:nvPr>
        </p:nvSpPr>
        <p:spPr/>
        <p:txBody>
          <a:bodyPr/>
          <a:lstStyle/>
          <a:p>
            <a:fld id="{3740E2BD-B558-DF42-A4FD-A0B1B5A53321}" type="slidenum">
              <a:rPr lang="en-US" smtClean="0"/>
              <a:t>29</a:t>
            </a:fld>
            <a:endParaRPr lang="en-US"/>
          </a:p>
        </p:txBody>
      </p:sp>
    </p:spTree>
    <p:extLst>
      <p:ext uri="{BB962C8B-B14F-4D97-AF65-F5344CB8AC3E}">
        <p14:creationId xmlns:p14="http://schemas.microsoft.com/office/powerpoint/2010/main" val="656634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45D24-9207-7A6C-B4DF-6CE473DFD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14D9A-CD6C-6FF7-016E-0278DDCC7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319F9-AD8F-F326-AF22-F942FB192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7354A0-2BFB-E885-DA14-084B98457E3A}"/>
              </a:ext>
            </a:extLst>
          </p:cNvPr>
          <p:cNvSpPr>
            <a:spLocks noGrp="1"/>
          </p:cNvSpPr>
          <p:nvPr>
            <p:ph type="sldNum" sz="quarter" idx="5"/>
          </p:nvPr>
        </p:nvSpPr>
        <p:spPr/>
        <p:txBody>
          <a:bodyPr/>
          <a:lstStyle/>
          <a:p>
            <a:fld id="{3740E2BD-B558-DF42-A4FD-A0B1B5A53321}" type="slidenum">
              <a:rPr lang="en-US" smtClean="0"/>
              <a:t>30</a:t>
            </a:fld>
            <a:endParaRPr lang="en-US"/>
          </a:p>
        </p:txBody>
      </p:sp>
    </p:spTree>
    <p:extLst>
      <p:ext uri="{BB962C8B-B14F-4D97-AF65-F5344CB8AC3E}">
        <p14:creationId xmlns:p14="http://schemas.microsoft.com/office/powerpoint/2010/main" val="150275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A2FDA-2355-0496-84E0-30F32D429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CAEDC-91A1-9FE6-9656-A4677BCCE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6DCA4F-95E4-AF4C-E5DD-A6DEB47A81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908366-6363-19CF-9335-6C2B1519A177}"/>
              </a:ext>
            </a:extLst>
          </p:cNvPr>
          <p:cNvSpPr>
            <a:spLocks noGrp="1"/>
          </p:cNvSpPr>
          <p:nvPr>
            <p:ph type="sldNum" sz="quarter" idx="5"/>
          </p:nvPr>
        </p:nvSpPr>
        <p:spPr/>
        <p:txBody>
          <a:bodyPr/>
          <a:lstStyle/>
          <a:p>
            <a:fld id="{3740E2BD-B558-DF42-A4FD-A0B1B5A53321}" type="slidenum">
              <a:rPr lang="en-US" smtClean="0"/>
              <a:t>31</a:t>
            </a:fld>
            <a:endParaRPr lang="en-US"/>
          </a:p>
        </p:txBody>
      </p:sp>
    </p:spTree>
    <p:extLst>
      <p:ext uri="{BB962C8B-B14F-4D97-AF65-F5344CB8AC3E}">
        <p14:creationId xmlns:p14="http://schemas.microsoft.com/office/powerpoint/2010/main" val="3806593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32</a:t>
            </a:fld>
            <a:endParaRPr lang="en-US"/>
          </a:p>
        </p:txBody>
      </p:sp>
    </p:spTree>
    <p:extLst>
      <p:ext uri="{BB962C8B-B14F-4D97-AF65-F5344CB8AC3E}">
        <p14:creationId xmlns:p14="http://schemas.microsoft.com/office/powerpoint/2010/main" val="215209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CF92-BEB9-CC4D-906F-DB45055FF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CAD85-3E17-FEBF-9B72-D85F1C7732F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528A94-06CE-5981-7182-21040D28EF7B}"/>
              </a:ext>
            </a:extLst>
          </p:cNvPr>
          <p:cNvSpPr>
            <a:spLocks noGrp="1"/>
          </p:cNvSpPr>
          <p:nvPr>
            <p:ph type="body" idx="1"/>
          </p:nvPr>
        </p:nvSpPr>
        <p:spPr/>
        <p:txBody>
          <a:bodyPr/>
          <a:lstStyle/>
          <a:p>
            <a:r>
              <a:rPr lang="en-US" dirty="0"/>
              <a:t>Blunted stress response</a:t>
            </a:r>
          </a:p>
        </p:txBody>
      </p:sp>
      <p:sp>
        <p:nvSpPr>
          <p:cNvPr id="4" name="Slide Number Placeholder 3">
            <a:extLst>
              <a:ext uri="{FF2B5EF4-FFF2-40B4-BE49-F238E27FC236}">
                <a16:creationId xmlns:a16="http://schemas.microsoft.com/office/drawing/2014/main" id="{7CF63E80-3C0B-BAE5-0ADF-3718E28C64DC}"/>
              </a:ext>
            </a:extLst>
          </p:cNvPr>
          <p:cNvSpPr>
            <a:spLocks noGrp="1"/>
          </p:cNvSpPr>
          <p:nvPr>
            <p:ph type="sldNum" sz="quarter" idx="5"/>
          </p:nvPr>
        </p:nvSpPr>
        <p:spPr/>
        <p:txBody>
          <a:bodyPr/>
          <a:lstStyle/>
          <a:p>
            <a:fld id="{7586A9AF-44CE-F348-B2C8-53B2DB67F610}" type="slidenum">
              <a:rPr lang="en-US" smtClean="0"/>
              <a:t>3</a:t>
            </a:fld>
            <a:endParaRPr lang="en-US"/>
          </a:p>
        </p:txBody>
      </p:sp>
    </p:spTree>
    <p:extLst>
      <p:ext uri="{BB962C8B-B14F-4D97-AF65-F5344CB8AC3E}">
        <p14:creationId xmlns:p14="http://schemas.microsoft.com/office/powerpoint/2010/main" val="97695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F05AD-8067-C71F-C6D7-6B312DEFE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39898-C9AB-FB9F-656F-4D2CE8D563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F7C9B1D-77BE-C171-E725-D8849F6AF495}"/>
              </a:ext>
            </a:extLst>
          </p:cNvPr>
          <p:cNvSpPr>
            <a:spLocks noGrp="1"/>
          </p:cNvSpPr>
          <p:nvPr>
            <p:ph type="body" idx="1"/>
          </p:nvPr>
        </p:nvSpPr>
        <p:spPr/>
        <p:txBody>
          <a:bodyPr/>
          <a:lstStyle/>
          <a:p>
            <a:r>
              <a:rPr lang="en-US" dirty="0"/>
              <a:t>Blunted negative feedback response</a:t>
            </a:r>
          </a:p>
          <a:p>
            <a:r>
              <a:rPr lang="en-US" dirty="0"/>
              <a:t>In additional to weakening your immune system… </a:t>
            </a:r>
          </a:p>
        </p:txBody>
      </p:sp>
      <p:sp>
        <p:nvSpPr>
          <p:cNvPr id="4" name="Slide Number Placeholder 3">
            <a:extLst>
              <a:ext uri="{FF2B5EF4-FFF2-40B4-BE49-F238E27FC236}">
                <a16:creationId xmlns:a16="http://schemas.microsoft.com/office/drawing/2014/main" id="{E5323B20-08FB-6D61-6DE5-6D4902608740}"/>
              </a:ext>
            </a:extLst>
          </p:cNvPr>
          <p:cNvSpPr>
            <a:spLocks noGrp="1"/>
          </p:cNvSpPr>
          <p:nvPr>
            <p:ph type="sldNum" sz="quarter" idx="5"/>
          </p:nvPr>
        </p:nvSpPr>
        <p:spPr/>
        <p:txBody>
          <a:bodyPr/>
          <a:lstStyle/>
          <a:p>
            <a:fld id="{7586A9AF-44CE-F348-B2C8-53B2DB67F610}" type="slidenum">
              <a:rPr lang="en-US" smtClean="0"/>
              <a:t>4</a:t>
            </a:fld>
            <a:endParaRPr lang="en-US"/>
          </a:p>
        </p:txBody>
      </p:sp>
    </p:spTree>
    <p:extLst>
      <p:ext uri="{BB962C8B-B14F-4D97-AF65-F5344CB8AC3E}">
        <p14:creationId xmlns:p14="http://schemas.microsoft.com/office/powerpoint/2010/main" val="3389831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a:p>
            <a:endParaRPr lang="en-US" dirty="0"/>
          </a:p>
          <a:p>
            <a:r>
              <a:rPr lang="en-US" dirty="0"/>
              <a:t>Glutamate projections play a role in the stress response </a:t>
            </a:r>
          </a:p>
        </p:txBody>
      </p:sp>
      <p:sp>
        <p:nvSpPr>
          <p:cNvPr id="4" name="Slide Number Placeholder 3"/>
          <p:cNvSpPr>
            <a:spLocks noGrp="1"/>
          </p:cNvSpPr>
          <p:nvPr>
            <p:ph type="sldNum" sz="quarter" idx="5"/>
          </p:nvPr>
        </p:nvSpPr>
        <p:spPr/>
        <p:txBody>
          <a:bodyPr/>
          <a:lstStyle/>
          <a:p>
            <a:fld id="{7586A9AF-44CE-F348-B2C8-53B2DB67F610}" type="slidenum">
              <a:rPr lang="en-US" smtClean="0"/>
              <a:t>5</a:t>
            </a:fld>
            <a:endParaRPr lang="en-US"/>
          </a:p>
        </p:txBody>
      </p:sp>
    </p:spTree>
    <p:extLst>
      <p:ext uri="{BB962C8B-B14F-4D97-AF65-F5344CB8AC3E}">
        <p14:creationId xmlns:p14="http://schemas.microsoft.com/office/powerpoint/2010/main" val="83859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8B324-F9A8-B129-3ED7-002C9F549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9D167-FA30-C995-A12E-1362F6DB784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B27FF4-2B7A-0EE6-6630-FC92BC3207F0}"/>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5AD99C3B-52DF-62E7-CD60-3C1F078D346F}"/>
              </a:ext>
            </a:extLst>
          </p:cNvPr>
          <p:cNvSpPr>
            <a:spLocks noGrp="1"/>
          </p:cNvSpPr>
          <p:nvPr>
            <p:ph type="sldNum" sz="quarter" idx="5"/>
          </p:nvPr>
        </p:nvSpPr>
        <p:spPr/>
        <p:txBody>
          <a:bodyPr/>
          <a:lstStyle/>
          <a:p>
            <a:fld id="{7586A9AF-44CE-F348-B2C8-53B2DB67F610}" type="slidenum">
              <a:rPr lang="en-US" smtClean="0"/>
              <a:t>6</a:t>
            </a:fld>
            <a:endParaRPr lang="en-US"/>
          </a:p>
        </p:txBody>
      </p:sp>
    </p:spTree>
    <p:extLst>
      <p:ext uri="{BB962C8B-B14F-4D97-AF65-F5344CB8AC3E}">
        <p14:creationId xmlns:p14="http://schemas.microsoft.com/office/powerpoint/2010/main" val="59912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3E6B-29EC-6A92-0B73-F56583E26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9DCEB-490D-8232-0816-589A51AD780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940A25-93E1-B4B6-CE6D-521806F8D675}"/>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D0CD37C7-7D21-0BEE-09AD-AFF8ED0DFC50}"/>
              </a:ext>
            </a:extLst>
          </p:cNvPr>
          <p:cNvSpPr>
            <a:spLocks noGrp="1"/>
          </p:cNvSpPr>
          <p:nvPr>
            <p:ph type="sldNum" sz="quarter" idx="5"/>
          </p:nvPr>
        </p:nvSpPr>
        <p:spPr/>
        <p:txBody>
          <a:bodyPr/>
          <a:lstStyle/>
          <a:p>
            <a:fld id="{7586A9AF-44CE-F348-B2C8-53B2DB67F610}" type="slidenum">
              <a:rPr lang="en-US" smtClean="0"/>
              <a:t>7</a:t>
            </a:fld>
            <a:endParaRPr lang="en-US"/>
          </a:p>
        </p:txBody>
      </p:sp>
    </p:spTree>
    <p:extLst>
      <p:ext uri="{BB962C8B-B14F-4D97-AF65-F5344CB8AC3E}">
        <p14:creationId xmlns:p14="http://schemas.microsoft.com/office/powerpoint/2010/main" val="295190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12F40-6144-76FF-DE4F-03EA52A95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28F878-3E42-F827-06F9-302584105FD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5DD357F-184D-ACF2-144D-8C5F3EE2F169}"/>
              </a:ext>
            </a:extLst>
          </p:cNvPr>
          <p:cNvSpPr>
            <a:spLocks noGrp="1"/>
          </p:cNvSpPr>
          <p:nvPr>
            <p:ph type="body" idx="1"/>
          </p:nvPr>
        </p:nvSpPr>
        <p:spPr/>
        <p:txBody>
          <a:bodyPr/>
          <a:lstStyle/>
          <a:p>
            <a:r>
              <a:rPr lang="en-US" dirty="0"/>
              <a:t>The DMH is involved in a lot of processes, including regulation of heart rate during stress, thermoregulation, and super importantly the regulation of appetite and body weight</a:t>
            </a:r>
          </a:p>
          <a:p>
            <a:endParaRPr lang="en-US" dirty="0"/>
          </a:p>
          <a:p>
            <a:r>
              <a:rPr lang="en-US" dirty="0"/>
              <a:t>Remember those glucocorticoid receptors?</a:t>
            </a:r>
          </a:p>
        </p:txBody>
      </p:sp>
      <p:sp>
        <p:nvSpPr>
          <p:cNvPr id="4" name="Slide Number Placeholder 3">
            <a:extLst>
              <a:ext uri="{FF2B5EF4-FFF2-40B4-BE49-F238E27FC236}">
                <a16:creationId xmlns:a16="http://schemas.microsoft.com/office/drawing/2014/main" id="{8626786B-692D-A1DB-2957-FEB02510DC55}"/>
              </a:ext>
            </a:extLst>
          </p:cNvPr>
          <p:cNvSpPr>
            <a:spLocks noGrp="1"/>
          </p:cNvSpPr>
          <p:nvPr>
            <p:ph type="sldNum" sz="quarter" idx="5"/>
          </p:nvPr>
        </p:nvSpPr>
        <p:spPr/>
        <p:txBody>
          <a:bodyPr/>
          <a:lstStyle/>
          <a:p>
            <a:fld id="{7586A9AF-44CE-F348-B2C8-53B2DB67F610}" type="slidenum">
              <a:rPr lang="en-US" smtClean="0"/>
              <a:t>8</a:t>
            </a:fld>
            <a:endParaRPr lang="en-US"/>
          </a:p>
        </p:txBody>
      </p:sp>
    </p:spTree>
    <p:extLst>
      <p:ext uri="{BB962C8B-B14F-4D97-AF65-F5344CB8AC3E}">
        <p14:creationId xmlns:p14="http://schemas.microsoft.com/office/powerpoint/2010/main" val="2315465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indent="0">
              <a:buNone/>
            </a:pPr>
            <a:r>
              <a:rPr lang="en-US" dirty="0">
                <a:latin typeface="Trebuchet MS" panose="020B0703020202090204" pitchFamily="34" charset="0"/>
              </a:rPr>
              <a:t>Hypothesis: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a:t>
            </a:r>
            <a:r>
              <a:rPr lang="en-US" b="1" dirty="0">
                <a:latin typeface="Trebuchet MS" panose="020B0703020202090204" pitchFamily="34" charset="0"/>
              </a:rPr>
              <a:t>alter</a:t>
            </a:r>
            <a:r>
              <a:rPr lang="en-US" dirty="0">
                <a:latin typeface="Trebuchet MS" panose="020B0703020202090204" pitchFamily="34" charset="0"/>
              </a:rPr>
              <a:t> </a:t>
            </a:r>
            <a:r>
              <a:rPr lang="en-US" dirty="0">
                <a:highlight>
                  <a:srgbClr val="FFFF00"/>
                </a:highlight>
                <a:latin typeface="Trebuchet MS" panose="020B0703020202090204" pitchFamily="34" charset="0"/>
              </a:rPr>
              <a:t>neuronal excitability </a:t>
            </a:r>
            <a:r>
              <a:rPr lang="en-US" dirty="0">
                <a:latin typeface="Trebuchet MS" panose="020B0703020202090204" pitchFamily="34" charset="0"/>
              </a:rPr>
              <a:t>and communication in the DMH</a:t>
            </a:r>
          </a:p>
          <a:p>
            <a:pPr marL="0" indent="0">
              <a:buNone/>
            </a:pPr>
            <a:r>
              <a:rPr lang="en-US" dirty="0">
                <a:latin typeface="Trebuchet MS" panose="020B0703020202090204" pitchFamily="34" charset="0"/>
              </a:rPr>
              <a:t>Prediction: </a:t>
            </a:r>
            <a:r>
              <a:rPr lang="en-US" b="1" dirty="0">
                <a:solidFill>
                  <a:srgbClr val="EB647E"/>
                </a:solidFill>
                <a:latin typeface="Trebuchet MS" panose="020B0703020202090204" pitchFamily="34" charset="0"/>
              </a:rPr>
              <a:t>acute stress </a:t>
            </a:r>
            <a:r>
              <a:rPr lang="en-US" dirty="0">
                <a:latin typeface="Trebuchet MS" panose="020B0703020202090204" pitchFamily="34" charset="0"/>
              </a:rPr>
              <a:t>will decrease transmission of glutamate and activity of DMH neurons</a:t>
            </a:r>
          </a:p>
          <a:p>
            <a:endParaRPr lang="en-US" dirty="0"/>
          </a:p>
        </p:txBody>
      </p:sp>
      <p:sp>
        <p:nvSpPr>
          <p:cNvPr id="4" name="Slide Number Placeholder 3"/>
          <p:cNvSpPr>
            <a:spLocks noGrp="1"/>
          </p:cNvSpPr>
          <p:nvPr>
            <p:ph type="sldNum" sz="quarter" idx="5"/>
          </p:nvPr>
        </p:nvSpPr>
        <p:spPr/>
        <p:txBody>
          <a:bodyPr/>
          <a:lstStyle/>
          <a:p>
            <a:fld id="{7586A9AF-44CE-F348-B2C8-53B2DB67F610}" type="slidenum">
              <a:rPr lang="en-US" smtClean="0"/>
              <a:t>9</a:t>
            </a:fld>
            <a:endParaRPr lang="en-US"/>
          </a:p>
        </p:txBody>
      </p:sp>
    </p:spTree>
    <p:extLst>
      <p:ext uri="{BB962C8B-B14F-4D97-AF65-F5344CB8AC3E}">
        <p14:creationId xmlns:p14="http://schemas.microsoft.com/office/powerpoint/2010/main" val="1653203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E1297-134A-F4E9-C0D3-0F5063FCAB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255C32-077D-18B8-1D7A-F84FD48906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F7C377-CA89-F639-4FD1-D7EE492A204B}"/>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7868FFCA-3E91-5FF7-5E7C-55820B818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C4A17-7BF9-D8EF-5AA8-DFEC798BB499}"/>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2759919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1BF3F-5FDD-5601-2D78-667BDFD6B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176F45-19B9-4010-87F2-EA5D40D944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4A4DE-E30B-CD97-CFC5-B26187EB5D30}"/>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E4E786DE-80A1-67FF-1FA9-A0F88C70A5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D0A18-1664-AFBF-22D7-193F55F7AF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908864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1536E-F60F-4BF2-41E4-FF5063926C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93CDB5-5885-FB72-84F0-91894B8D9B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EFA47-37CC-05F4-2164-39B2C53F966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68DA0305-5EA8-E170-346A-AB9E1148A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2C007-6A0E-8340-F57B-3504504E48AE}"/>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621618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D564-9503-3350-199C-419B4FF53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AEE496-B962-602A-C519-5CCCBD88F3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3F801-974A-D932-61B8-898C9F1DF82A}"/>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1015F604-C7C1-9D2B-5B9A-B1A8A8F3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24629-CC4D-639E-A116-69893CEA62C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80880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DCE7-DADF-1672-5314-188BD49701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6C0CF7-4B8B-E04E-DBA4-36ECE4E09D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7AC162-6A8D-83AC-2E11-2B6598B7D213}"/>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E63FC107-44C2-0FDE-83F4-87704F031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2DD5E-A5E6-7CAA-A96C-2FBA7648DAFF}"/>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39551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F44A-1065-A35B-16C8-4598C9E777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BC84B9-F6D4-B2A1-D6AE-FA33135F48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C844B-9381-FBC4-DD77-FE11A62D26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CBEE81-30BB-6341-BD03-2B652E6260B5}"/>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DE945444-C097-C2E0-F2FE-E7F9461F0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57195-18BD-EBE4-F6DE-7A614885F105}"/>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56704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699C-9CD8-07C9-2FA9-47AC133EA9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BC972-0C57-71BD-7480-075D58568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AF555-CC04-0313-DB7B-6266E3BC19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C9C22F-9E01-AC35-1C82-75CA38C7A2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C82640-F27D-7B21-D093-0CCE2F615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9A1478-4EAC-6E4D-899E-2E414808475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8" name="Footer Placeholder 7">
            <a:extLst>
              <a:ext uri="{FF2B5EF4-FFF2-40B4-BE49-F238E27FC236}">
                <a16:creationId xmlns:a16="http://schemas.microsoft.com/office/drawing/2014/main" id="{A970BC4C-3C99-A77E-B342-A9B3D6FCDF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E1A05-0CA5-CE86-7476-8553A858A224}"/>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369981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F64B-73E2-06C6-2C0A-CFE7EA8929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AD5B2-B71F-90CC-9A29-4C118C712157}"/>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4" name="Footer Placeholder 3">
            <a:extLst>
              <a:ext uri="{FF2B5EF4-FFF2-40B4-BE49-F238E27FC236}">
                <a16:creationId xmlns:a16="http://schemas.microsoft.com/office/drawing/2014/main" id="{0D4F8E24-080A-CE8E-6611-D1FAA80646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A7EC92-AAD5-4AAC-2AD3-C432446444DA}"/>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05522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07E40-404E-95EE-104A-0959ACD1EDD8}"/>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3" name="Footer Placeholder 2">
            <a:extLst>
              <a:ext uri="{FF2B5EF4-FFF2-40B4-BE49-F238E27FC236}">
                <a16:creationId xmlns:a16="http://schemas.microsoft.com/office/drawing/2014/main" id="{5BA040CB-0A29-9D06-F948-163EFD3CD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360980-2A0B-556B-580B-0B57153DB0F7}"/>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409697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F46B4-4C8A-7D2B-864D-E62C312D2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66EA0-69C9-B9B7-C2A1-649627E4D6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DDD417-7E7E-08D9-17A0-2C0FBFFCBC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8A571-3704-3317-8BCC-D31E07C76228}"/>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DBED6807-2419-DCAB-2A9A-579BEDA3C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A5E43-6C72-9D1D-022A-7A635A3A5BEC}"/>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71063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BCF6-F7F6-0924-C35D-0E94153CA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9F1543-131D-084D-D9C1-E3D2B0AC25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8E470D-F0FE-07AF-D1A7-E06D82898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26B24-8511-F6AA-55E6-97F58F3806CF}"/>
              </a:ext>
            </a:extLst>
          </p:cNvPr>
          <p:cNvSpPr>
            <a:spLocks noGrp="1"/>
          </p:cNvSpPr>
          <p:nvPr>
            <p:ph type="dt" sz="half" idx="10"/>
          </p:nvPr>
        </p:nvSpPr>
        <p:spPr/>
        <p:txBody>
          <a:bodyPr/>
          <a:lstStyle/>
          <a:p>
            <a:fld id="{7748D3A1-2837-7843-BDA8-1CA18D69DC90}" type="datetimeFigureOut">
              <a:rPr lang="en-US" smtClean="0"/>
              <a:t>2/5/26</a:t>
            </a:fld>
            <a:endParaRPr lang="en-US"/>
          </a:p>
        </p:txBody>
      </p:sp>
      <p:sp>
        <p:nvSpPr>
          <p:cNvPr id="6" name="Footer Placeholder 5">
            <a:extLst>
              <a:ext uri="{FF2B5EF4-FFF2-40B4-BE49-F238E27FC236}">
                <a16:creationId xmlns:a16="http://schemas.microsoft.com/office/drawing/2014/main" id="{6B2A5500-69D1-814C-8141-8A91251130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4F842-F5EA-38FE-A060-86BA5D9C11B3}"/>
              </a:ext>
            </a:extLst>
          </p:cNvPr>
          <p:cNvSpPr>
            <a:spLocks noGrp="1"/>
          </p:cNvSpPr>
          <p:nvPr>
            <p:ph type="sldNum" sz="quarter" idx="12"/>
          </p:nvPr>
        </p:nvSpPr>
        <p:spPr/>
        <p:txBody>
          <a:bodyPr/>
          <a:lstStyle/>
          <a:p>
            <a:fld id="{1BF554B8-D610-1A4B-9432-442D1B76DEC7}" type="slidenum">
              <a:rPr lang="en-US" smtClean="0"/>
              <a:t>‹#›</a:t>
            </a:fld>
            <a:endParaRPr lang="en-US"/>
          </a:p>
        </p:txBody>
      </p:sp>
    </p:spTree>
    <p:extLst>
      <p:ext uri="{BB962C8B-B14F-4D97-AF65-F5344CB8AC3E}">
        <p14:creationId xmlns:p14="http://schemas.microsoft.com/office/powerpoint/2010/main" val="1058278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6798A9-5EA1-90F1-2352-5051F9C09C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17D04F-85A4-C2B3-C403-2F10ADD1DC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5A144-17E4-3211-E8B5-378939FEE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48D3A1-2837-7843-BDA8-1CA18D69DC90}" type="datetimeFigureOut">
              <a:rPr lang="en-US" smtClean="0"/>
              <a:t>2/5/26</a:t>
            </a:fld>
            <a:endParaRPr lang="en-US"/>
          </a:p>
        </p:txBody>
      </p:sp>
      <p:sp>
        <p:nvSpPr>
          <p:cNvPr id="5" name="Footer Placeholder 4">
            <a:extLst>
              <a:ext uri="{FF2B5EF4-FFF2-40B4-BE49-F238E27FC236}">
                <a16:creationId xmlns:a16="http://schemas.microsoft.com/office/drawing/2014/main" id="{33E47532-8A81-4E12-6174-B0D1FDCC9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6A9BEC-893B-495F-D1C2-B916DE730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F554B8-D610-1A4B-9432-442D1B76DEC7}" type="slidenum">
              <a:rPr lang="en-US" smtClean="0"/>
              <a:t>‹#›</a:t>
            </a:fld>
            <a:endParaRPr lang="en-US"/>
          </a:p>
        </p:txBody>
      </p:sp>
    </p:spTree>
    <p:extLst>
      <p:ext uri="{BB962C8B-B14F-4D97-AF65-F5344CB8AC3E}">
        <p14:creationId xmlns:p14="http://schemas.microsoft.com/office/powerpoint/2010/main" val="976507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413C2-E932-68EB-4909-BE3C3EEC113A}"/>
              </a:ext>
            </a:extLst>
          </p:cNvPr>
          <p:cNvSpPr/>
          <p:nvPr/>
        </p:nvSpPr>
        <p:spPr>
          <a:xfrm>
            <a:off x="0" y="0"/>
            <a:ext cx="12192000" cy="4010139"/>
          </a:xfrm>
          <a:prstGeom prst="rect">
            <a:avLst/>
          </a:prstGeom>
          <a:solidFill>
            <a:srgbClr val="F19CAC"/>
          </a:solidFill>
          <a:ln>
            <a:solidFill>
              <a:srgbClr val="F19C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D9CF3DE-7AF1-82E8-90D8-EAC175FAE389}"/>
              </a:ext>
            </a:extLst>
          </p:cNvPr>
          <p:cNvSpPr txBox="1"/>
          <p:nvPr/>
        </p:nvSpPr>
        <p:spPr>
          <a:xfrm>
            <a:off x="383754" y="326830"/>
            <a:ext cx="11424491" cy="1892826"/>
          </a:xfrm>
          <a:prstGeom prst="rect">
            <a:avLst/>
          </a:prstGeom>
          <a:noFill/>
        </p:spPr>
        <p:txBody>
          <a:bodyPr wrap="square">
            <a:spAutoFit/>
          </a:bodyPr>
          <a:lstStyle/>
          <a:p>
            <a:pPr algn="ctr"/>
            <a:r>
              <a:rPr lang="en-US" sz="3900" b="1" dirty="0">
                <a:solidFill>
                  <a:schemeClr val="bg1"/>
                </a:solidFill>
                <a:latin typeface="Trebuchet MS" panose="020B0703020202090204" pitchFamily="34" charset="0"/>
              </a:rPr>
              <a:t>The effect of acute and repeated stress on excitatory neurons in the female rat dorsomedial hypothalamus</a:t>
            </a:r>
            <a:endParaRPr lang="en-US" sz="3900" dirty="0"/>
          </a:p>
        </p:txBody>
      </p:sp>
      <p:sp>
        <p:nvSpPr>
          <p:cNvPr id="5" name="Subtitle 2">
            <a:extLst>
              <a:ext uri="{FF2B5EF4-FFF2-40B4-BE49-F238E27FC236}">
                <a16:creationId xmlns:a16="http://schemas.microsoft.com/office/drawing/2014/main" id="{9C99DD3F-8E8D-908E-D5D8-4F563250C148}"/>
              </a:ext>
            </a:extLst>
          </p:cNvPr>
          <p:cNvSpPr txBox="1">
            <a:spLocks/>
          </p:cNvSpPr>
          <p:nvPr/>
        </p:nvSpPr>
        <p:spPr>
          <a:xfrm>
            <a:off x="822960" y="2397992"/>
            <a:ext cx="10389870" cy="6400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Trebuchet MS" panose="020B0703020202090204" pitchFamily="34" charset="0"/>
              </a:rPr>
              <a:t>Ruby Muzzatti, Dr Karen Crosby</a:t>
            </a:r>
          </a:p>
          <a:p>
            <a:endParaRPr lang="en-US" dirty="0">
              <a:solidFill>
                <a:schemeClr val="bg1"/>
              </a:solidFill>
            </a:endParaRPr>
          </a:p>
        </p:txBody>
      </p:sp>
      <p:sp>
        <p:nvSpPr>
          <p:cNvPr id="6" name="Subtitle 2">
            <a:extLst>
              <a:ext uri="{FF2B5EF4-FFF2-40B4-BE49-F238E27FC236}">
                <a16:creationId xmlns:a16="http://schemas.microsoft.com/office/drawing/2014/main" id="{53337748-8934-61B9-B245-1C542EA5ACC2}"/>
              </a:ext>
            </a:extLst>
          </p:cNvPr>
          <p:cNvSpPr txBox="1">
            <a:spLocks/>
          </p:cNvSpPr>
          <p:nvPr/>
        </p:nvSpPr>
        <p:spPr>
          <a:xfrm>
            <a:off x="901065" y="3038074"/>
            <a:ext cx="10389870" cy="7543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Trebuchet MS" panose="020B0703020202090204" pitchFamily="34" charset="0"/>
              </a:rPr>
              <a:t>Department of Biology, Mount Allison University, Sackville, New Brunswick</a:t>
            </a:r>
          </a:p>
          <a:p>
            <a:endParaRPr lang="en-US" dirty="0">
              <a:solidFill>
                <a:schemeClr val="bg1"/>
              </a:solidFill>
            </a:endParaRPr>
          </a:p>
        </p:txBody>
      </p:sp>
      <p:pic>
        <p:nvPicPr>
          <p:cNvPr id="7" name="Picture 6">
            <a:extLst>
              <a:ext uri="{FF2B5EF4-FFF2-40B4-BE49-F238E27FC236}">
                <a16:creationId xmlns:a16="http://schemas.microsoft.com/office/drawing/2014/main" id="{1C02E98E-D6E6-7F20-43F4-C29281031E1F}"/>
              </a:ext>
            </a:extLst>
          </p:cNvPr>
          <p:cNvPicPr>
            <a:picLocks noChangeAspect="1"/>
          </p:cNvPicPr>
          <p:nvPr/>
        </p:nvPicPr>
        <p:blipFill>
          <a:blip r:embed="rId3"/>
          <a:stretch>
            <a:fillRect/>
          </a:stretch>
        </p:blipFill>
        <p:spPr>
          <a:xfrm>
            <a:off x="834975" y="4563454"/>
            <a:ext cx="2516505" cy="1648311"/>
          </a:xfrm>
          <a:prstGeom prst="rect">
            <a:avLst/>
          </a:prstGeom>
        </p:spPr>
      </p:pic>
      <p:pic>
        <p:nvPicPr>
          <p:cNvPr id="8" name="Picture 7">
            <a:extLst>
              <a:ext uri="{FF2B5EF4-FFF2-40B4-BE49-F238E27FC236}">
                <a16:creationId xmlns:a16="http://schemas.microsoft.com/office/drawing/2014/main" id="{D2E9C617-EFAC-AEE9-25B5-5487F77292F5}"/>
              </a:ext>
            </a:extLst>
          </p:cNvPr>
          <p:cNvPicPr>
            <a:picLocks noChangeAspect="1"/>
          </p:cNvPicPr>
          <p:nvPr/>
        </p:nvPicPr>
        <p:blipFill>
          <a:blip r:embed="rId4"/>
          <a:stretch>
            <a:fillRect/>
          </a:stretch>
        </p:blipFill>
        <p:spPr>
          <a:xfrm>
            <a:off x="3960529" y="4563454"/>
            <a:ext cx="4114732" cy="1762477"/>
          </a:xfrm>
          <a:prstGeom prst="rect">
            <a:avLst/>
          </a:prstGeom>
        </p:spPr>
      </p:pic>
      <p:pic>
        <p:nvPicPr>
          <p:cNvPr id="9" name="Picture 8" descr="A cartoon of two people&#10;&#10;AI-generated content may be incorrect.">
            <a:extLst>
              <a:ext uri="{FF2B5EF4-FFF2-40B4-BE49-F238E27FC236}">
                <a16:creationId xmlns:a16="http://schemas.microsoft.com/office/drawing/2014/main" id="{63AB558C-4694-85DC-1E2D-AAD86841B2AF}"/>
              </a:ext>
            </a:extLst>
          </p:cNvPr>
          <p:cNvPicPr>
            <a:picLocks noChangeAspect="1"/>
          </p:cNvPicPr>
          <p:nvPr/>
        </p:nvPicPr>
        <p:blipFill>
          <a:blip r:embed="rId5"/>
          <a:stretch>
            <a:fillRect/>
          </a:stretch>
        </p:blipFill>
        <p:spPr>
          <a:xfrm>
            <a:off x="8279798" y="4376711"/>
            <a:ext cx="3215674" cy="2021795"/>
          </a:xfrm>
          <a:prstGeom prst="rect">
            <a:avLst/>
          </a:prstGeom>
        </p:spPr>
      </p:pic>
    </p:spTree>
    <p:extLst>
      <p:ext uri="{BB962C8B-B14F-4D97-AF65-F5344CB8AC3E}">
        <p14:creationId xmlns:p14="http://schemas.microsoft.com/office/powerpoint/2010/main" val="71892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E0AA3-D2B2-77B5-7F7E-09EC66A567EA}"/>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67510D1C-551B-1CA4-98C7-6922B6DFEA5B}"/>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6D419302-AE64-CE0C-6CA4-76407EF108D5}"/>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16" name="TextBox 15">
            <a:extLst>
              <a:ext uri="{FF2B5EF4-FFF2-40B4-BE49-F238E27FC236}">
                <a16:creationId xmlns:a16="http://schemas.microsoft.com/office/drawing/2014/main" id="{F55355A5-DA12-88F9-EB36-3CE5B2DED7EC}"/>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8D38D476-3C3B-C0A4-3537-69C4F91E9205}"/>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D055A708-6267-3038-33F2-B455C6498FC5}"/>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7BA35572-C1F3-8A93-8445-A1FDEE205909}"/>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786739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E980-D3BF-7F5C-3B47-202AA1ED10C3}"/>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B96E78EB-F468-036F-8958-969F85667545}"/>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006ABDC1-49CA-8A44-120C-F55E2B00766D}"/>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4" name="TextBox 3">
            <a:extLst>
              <a:ext uri="{FF2B5EF4-FFF2-40B4-BE49-F238E27FC236}">
                <a16:creationId xmlns:a16="http://schemas.microsoft.com/office/drawing/2014/main" id="{F20BC293-49A4-FD0B-4D6C-C68CAF8C8CAE}"/>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4A98D248-DF41-283F-3769-72F12BD0D4DE}"/>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38E8B790-675C-A651-AC48-6FFFEF1467DC}"/>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AE1EB79D-B8FA-6D95-06CA-440997483029}"/>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555EC126-6331-27FD-60C8-9F17DB32AC71}"/>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4B2C672E-5B42-826B-A63D-CD7EB9AF5F63}"/>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89612CAE-E764-E6C6-3B75-C964343454D4}"/>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2BA1BB4F-25B5-3EE2-8251-0BD3D6410AB4}"/>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110552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9BCE3-900B-F3A6-CB5F-FAAE2F404ED0}"/>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DF87C4F0-D98A-8492-054B-3DB3E52CA16E}"/>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C097CB42-9292-CF8B-1906-A669902BD353}"/>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62023320-F42D-926F-AE2D-E326DE4CF17B}"/>
              </a:ext>
            </a:extLst>
          </p:cNvPr>
          <p:cNvSpPr txBox="1"/>
          <p:nvPr/>
        </p:nvSpPr>
        <p:spPr>
          <a:xfrm>
            <a:off x="7387593" y="3077093"/>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64F34B6C-7E5F-EC77-228C-835EE103340F}"/>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1B2F43CE-A0B3-12F8-E314-286988BA3D4B}"/>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33B04ECD-B2EF-166A-14B6-E8F2F87F8497}"/>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B9D9C95D-9196-E58D-4D63-57E37DA1FFC8}"/>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B962DCD2-5EB8-3677-ED3A-4B278B37F69F}"/>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7575C49D-51D1-6722-244A-D027FBA9E9D5}"/>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646248DA-0DE4-02ED-BC72-5F88ACF6D0EE}"/>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E8E61CC-6085-17F2-C12F-AC972A808EE8}"/>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spTree>
    <p:extLst>
      <p:ext uri="{BB962C8B-B14F-4D97-AF65-F5344CB8AC3E}">
        <p14:creationId xmlns:p14="http://schemas.microsoft.com/office/powerpoint/2010/main" val="2503606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16A13-9EEA-2805-5D8C-F79DB903A799}"/>
            </a:ext>
          </a:extLst>
        </p:cNvPr>
        <p:cNvGrpSpPr/>
        <p:nvPr/>
      </p:nvGrpSpPr>
      <p:grpSpPr>
        <a:xfrm>
          <a:off x="0" y="0"/>
          <a:ext cx="0" cy="0"/>
          <a:chOff x="0" y="0"/>
          <a:chExt cx="0" cy="0"/>
        </a:xfrm>
      </p:grpSpPr>
      <p:pic>
        <p:nvPicPr>
          <p:cNvPr id="25" name="Picture 24" descr="A close-up of a person's underwear&#10;&#10;AI-generated content may be incorrect.">
            <a:extLst>
              <a:ext uri="{FF2B5EF4-FFF2-40B4-BE49-F238E27FC236}">
                <a16:creationId xmlns:a16="http://schemas.microsoft.com/office/drawing/2014/main" id="{F6016177-9B89-D1A4-D0D5-F122B4BC2AFA}"/>
              </a:ext>
            </a:extLst>
          </p:cNvPr>
          <p:cNvPicPr>
            <a:picLocks noChangeAspect="1"/>
          </p:cNvPicPr>
          <p:nvPr/>
        </p:nvPicPr>
        <p:blipFill>
          <a:blip r:embed="rId3"/>
          <a:srcRect t="14801" b="9720"/>
          <a:stretch>
            <a:fillRect/>
          </a:stretch>
        </p:blipFill>
        <p:spPr>
          <a:xfrm>
            <a:off x="3635861" y="1"/>
            <a:ext cx="4625549" cy="6858000"/>
          </a:xfrm>
          <a:prstGeom prst="rect">
            <a:avLst/>
          </a:prstGeom>
        </p:spPr>
      </p:pic>
      <p:sp>
        <p:nvSpPr>
          <p:cNvPr id="2" name="Title 1">
            <a:extLst>
              <a:ext uri="{FF2B5EF4-FFF2-40B4-BE49-F238E27FC236}">
                <a16:creationId xmlns:a16="http://schemas.microsoft.com/office/drawing/2014/main" id="{707718C1-D208-0FC3-38A1-D8257234FE7A}"/>
              </a:ext>
            </a:extLst>
          </p:cNvPr>
          <p:cNvSpPr txBox="1">
            <a:spLocks/>
          </p:cNvSpPr>
          <p:nvPr/>
        </p:nvSpPr>
        <p:spPr>
          <a:xfrm>
            <a:off x="838200" y="365125"/>
            <a:ext cx="2937734" cy="21951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rebuchet MS" panose="020B0703020202090204" pitchFamily="34" charset="0"/>
              </a:rPr>
              <a:t>Nervous System Basics</a:t>
            </a:r>
            <a:endParaRPr lang="en-US" dirty="0"/>
          </a:p>
        </p:txBody>
      </p:sp>
      <p:sp>
        <p:nvSpPr>
          <p:cNvPr id="3" name="TextBox 2">
            <a:extLst>
              <a:ext uri="{FF2B5EF4-FFF2-40B4-BE49-F238E27FC236}">
                <a16:creationId xmlns:a16="http://schemas.microsoft.com/office/drawing/2014/main" id="{58A21FDD-161D-88CA-D17C-2BECAFF7614B}"/>
              </a:ext>
            </a:extLst>
          </p:cNvPr>
          <p:cNvSpPr txBox="1"/>
          <p:nvPr/>
        </p:nvSpPr>
        <p:spPr>
          <a:xfrm>
            <a:off x="7387593" y="3077093"/>
            <a:ext cx="2937733" cy="461665"/>
          </a:xfrm>
          <a:prstGeom prst="rect">
            <a:avLst/>
          </a:prstGeom>
          <a:noFill/>
        </p:spPr>
        <p:txBody>
          <a:bodyPr wrap="square" rtlCol="0">
            <a:spAutoFit/>
          </a:bodyPr>
          <a:lstStyle/>
          <a:p>
            <a:pPr algn="ctr"/>
            <a:r>
              <a:rPr lang="en-US" sz="2400" dirty="0">
                <a:latin typeface="Trebuchet MS" panose="020B0703020202090204" pitchFamily="34" charset="0"/>
              </a:rPr>
              <a:t>Neurotransmitter </a:t>
            </a:r>
          </a:p>
        </p:txBody>
      </p:sp>
      <p:sp>
        <p:nvSpPr>
          <p:cNvPr id="4" name="TextBox 3">
            <a:extLst>
              <a:ext uri="{FF2B5EF4-FFF2-40B4-BE49-F238E27FC236}">
                <a16:creationId xmlns:a16="http://schemas.microsoft.com/office/drawing/2014/main" id="{D9ADD331-1D27-CFF4-16B5-E1D82EFDD126}"/>
              </a:ext>
            </a:extLst>
          </p:cNvPr>
          <p:cNvSpPr txBox="1"/>
          <p:nvPr/>
        </p:nvSpPr>
        <p:spPr>
          <a:xfrm>
            <a:off x="7577746" y="1462722"/>
            <a:ext cx="1549393" cy="461665"/>
          </a:xfrm>
          <a:prstGeom prst="rect">
            <a:avLst/>
          </a:prstGeom>
          <a:noFill/>
        </p:spPr>
        <p:txBody>
          <a:bodyPr wrap="square" rtlCol="0">
            <a:spAutoFit/>
          </a:bodyPr>
          <a:lstStyle/>
          <a:p>
            <a:pPr algn="ctr"/>
            <a:r>
              <a:rPr lang="en-US" sz="2400" dirty="0">
                <a:latin typeface="Trebuchet MS" panose="020B0703020202090204" pitchFamily="34" charset="0"/>
              </a:rPr>
              <a:t>Electrical </a:t>
            </a:r>
          </a:p>
        </p:txBody>
      </p:sp>
      <p:grpSp>
        <p:nvGrpSpPr>
          <p:cNvPr id="10" name="Group 9">
            <a:extLst>
              <a:ext uri="{FF2B5EF4-FFF2-40B4-BE49-F238E27FC236}">
                <a16:creationId xmlns:a16="http://schemas.microsoft.com/office/drawing/2014/main" id="{8FDB9136-B42E-188B-3332-D66B6C5CE183}"/>
              </a:ext>
            </a:extLst>
          </p:cNvPr>
          <p:cNvGrpSpPr/>
          <p:nvPr/>
        </p:nvGrpSpPr>
        <p:grpSpPr>
          <a:xfrm rot="20704707">
            <a:off x="6488646" y="1079314"/>
            <a:ext cx="706432" cy="1228477"/>
            <a:chOff x="8412480" y="2915322"/>
            <a:chExt cx="1879967" cy="2118282"/>
          </a:xfrm>
        </p:grpSpPr>
        <p:sp>
          <p:nvSpPr>
            <p:cNvPr id="5" name="Lightning Bolt 4">
              <a:extLst>
                <a:ext uri="{FF2B5EF4-FFF2-40B4-BE49-F238E27FC236}">
                  <a16:creationId xmlns:a16="http://schemas.microsoft.com/office/drawing/2014/main" id="{D3691E06-B37C-6D0F-611C-B6B286EE8002}"/>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E3434FF5-9A10-CA1E-32C5-15BB5D3F5683}"/>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F2C50443-E96A-254F-481B-181FFE259E97}"/>
              </a:ext>
            </a:extLst>
          </p:cNvPr>
          <p:cNvSpPr txBox="1"/>
          <p:nvPr/>
        </p:nvSpPr>
        <p:spPr>
          <a:xfrm>
            <a:off x="6841863" y="18045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
        <p:nvSpPr>
          <p:cNvPr id="17" name="TextBox 16">
            <a:extLst>
              <a:ext uri="{FF2B5EF4-FFF2-40B4-BE49-F238E27FC236}">
                <a16:creationId xmlns:a16="http://schemas.microsoft.com/office/drawing/2014/main" id="{F5B45A58-93B3-4E50-3BD5-7909A1EC417C}"/>
              </a:ext>
            </a:extLst>
          </p:cNvPr>
          <p:cNvSpPr txBox="1"/>
          <p:nvPr/>
        </p:nvSpPr>
        <p:spPr>
          <a:xfrm>
            <a:off x="6841862" y="6308209"/>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Postsynaptic neuron</a:t>
            </a:r>
          </a:p>
        </p:txBody>
      </p:sp>
      <p:sp>
        <p:nvSpPr>
          <p:cNvPr id="19" name="Left Bracket 18">
            <a:extLst>
              <a:ext uri="{FF2B5EF4-FFF2-40B4-BE49-F238E27FC236}">
                <a16:creationId xmlns:a16="http://schemas.microsoft.com/office/drawing/2014/main" id="{E890BAFC-A8D0-7293-042D-5CF77916CABA}"/>
              </a:ext>
            </a:extLst>
          </p:cNvPr>
          <p:cNvSpPr/>
          <p:nvPr/>
        </p:nvSpPr>
        <p:spPr>
          <a:xfrm>
            <a:off x="3818828" y="2897629"/>
            <a:ext cx="299111" cy="1315508"/>
          </a:xfrm>
          <a:prstGeom prst="leftBracket">
            <a:avLst/>
          </a:prstGeom>
          <a:ln w="285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54B2F08-8C84-87C4-3DEF-F740B5368B13}"/>
              </a:ext>
            </a:extLst>
          </p:cNvPr>
          <p:cNvSpPr txBox="1"/>
          <p:nvPr/>
        </p:nvSpPr>
        <p:spPr>
          <a:xfrm>
            <a:off x="2384564" y="3338885"/>
            <a:ext cx="1394001" cy="830997"/>
          </a:xfrm>
          <a:prstGeom prst="rect">
            <a:avLst/>
          </a:prstGeom>
          <a:noFill/>
        </p:spPr>
        <p:txBody>
          <a:bodyPr wrap="square" rtlCol="0">
            <a:spAutoFit/>
          </a:bodyPr>
          <a:lstStyle/>
          <a:p>
            <a:pPr algn="ctr"/>
            <a:r>
              <a:rPr lang="en-US" sz="2400" dirty="0">
                <a:latin typeface="Trebuchet MS" panose="020B0703020202090204" pitchFamily="34" charset="0"/>
              </a:rPr>
              <a:t>Synaptic Cleft </a:t>
            </a:r>
          </a:p>
        </p:txBody>
      </p:sp>
      <p:grpSp>
        <p:nvGrpSpPr>
          <p:cNvPr id="21" name="Group 20">
            <a:extLst>
              <a:ext uri="{FF2B5EF4-FFF2-40B4-BE49-F238E27FC236}">
                <a16:creationId xmlns:a16="http://schemas.microsoft.com/office/drawing/2014/main" id="{F650F7C5-176E-978A-2CC8-20BECE56B80B}"/>
              </a:ext>
            </a:extLst>
          </p:cNvPr>
          <p:cNvGrpSpPr/>
          <p:nvPr/>
        </p:nvGrpSpPr>
        <p:grpSpPr>
          <a:xfrm rot="20704707">
            <a:off x="4818926" y="5009492"/>
            <a:ext cx="706432" cy="1228477"/>
            <a:chOff x="8412480" y="2915322"/>
            <a:chExt cx="1879967" cy="2118282"/>
          </a:xfrm>
        </p:grpSpPr>
        <p:sp>
          <p:nvSpPr>
            <p:cNvPr id="22" name="Lightning Bolt 21">
              <a:extLst>
                <a:ext uri="{FF2B5EF4-FFF2-40B4-BE49-F238E27FC236}">
                  <a16:creationId xmlns:a16="http://schemas.microsoft.com/office/drawing/2014/main" id="{675C5A16-5733-D0E6-A6FC-8B2957F46765}"/>
                </a:ext>
              </a:extLst>
            </p:cNvPr>
            <p:cNvSpPr/>
            <p:nvPr/>
          </p:nvSpPr>
          <p:spPr>
            <a:xfrm>
              <a:off x="8412480" y="2915322"/>
              <a:ext cx="1602889" cy="1882589"/>
            </a:xfrm>
            <a:prstGeom prst="lightningBol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1D305902-0384-5D0B-A252-FDF28CE8BF0A}"/>
                </a:ext>
              </a:extLst>
            </p:cNvPr>
            <p:cNvSpPr/>
            <p:nvPr/>
          </p:nvSpPr>
          <p:spPr>
            <a:xfrm rot="8820274">
              <a:off x="9534194" y="4404316"/>
              <a:ext cx="758253" cy="629288"/>
            </a:xfrm>
            <a:prstGeom prst="triangl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4962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FA9D-925F-25E1-C287-5CEF5B4EAE41}"/>
              </a:ext>
            </a:extLst>
          </p:cNvPr>
          <p:cNvSpPr>
            <a:spLocks noGrp="1"/>
          </p:cNvSpPr>
          <p:nvPr>
            <p:ph type="title"/>
          </p:nvPr>
        </p:nvSpPr>
        <p:spPr/>
        <p:txBody>
          <a:bodyPr/>
          <a:lstStyle/>
          <a:p>
            <a:r>
              <a:rPr lang="en-US" dirty="0">
                <a:latin typeface="Trebuchet MS" panose="020B0703020202090204" pitchFamily="34" charset="0"/>
              </a:rPr>
              <a:t>Methods: Stress</a:t>
            </a:r>
            <a:endParaRPr lang="en-US" dirty="0"/>
          </a:p>
        </p:txBody>
      </p:sp>
      <p:pic>
        <p:nvPicPr>
          <p:cNvPr id="3" name="Picture 2" descr="A white mouse and a white mouse&#10;&#10;AI-generated content may be incorrect.">
            <a:extLst>
              <a:ext uri="{FF2B5EF4-FFF2-40B4-BE49-F238E27FC236}">
                <a16:creationId xmlns:a16="http://schemas.microsoft.com/office/drawing/2014/main" id="{E680881A-3B5B-3AA0-239B-AEF6A664D91C}"/>
              </a:ext>
            </a:extLst>
          </p:cNvPr>
          <p:cNvPicPr>
            <a:picLocks noChangeAspect="1"/>
          </p:cNvPicPr>
          <p:nvPr/>
        </p:nvPicPr>
        <p:blipFill>
          <a:blip r:embed="rId2"/>
          <a:srcRect r="6843"/>
          <a:stretch>
            <a:fillRect/>
          </a:stretch>
        </p:blipFill>
        <p:spPr>
          <a:xfrm>
            <a:off x="539750" y="1966785"/>
            <a:ext cx="10939826" cy="3739952"/>
          </a:xfrm>
          <a:prstGeom prst="rect">
            <a:avLst/>
          </a:prstGeom>
        </p:spPr>
      </p:pic>
      <p:pic>
        <p:nvPicPr>
          <p:cNvPr id="4" name="Picture 3" descr="A diagram of a pig's brain&#10;&#10;AI-generated content may be incorrect.">
            <a:extLst>
              <a:ext uri="{FF2B5EF4-FFF2-40B4-BE49-F238E27FC236}">
                <a16:creationId xmlns:a16="http://schemas.microsoft.com/office/drawing/2014/main" id="{D5DB8AB0-8DBD-7CB1-0543-C19BD108349F}"/>
              </a:ext>
            </a:extLst>
          </p:cNvPr>
          <p:cNvPicPr>
            <a:picLocks noChangeAspect="1"/>
          </p:cNvPicPr>
          <p:nvPr/>
        </p:nvPicPr>
        <p:blipFill>
          <a:blip r:embed="rId3"/>
          <a:stretch>
            <a:fillRect/>
          </a:stretch>
        </p:blipFill>
        <p:spPr>
          <a:xfrm>
            <a:off x="7436386" y="3917052"/>
            <a:ext cx="3791049" cy="2376696"/>
          </a:xfrm>
          <a:prstGeom prst="rect">
            <a:avLst/>
          </a:prstGeom>
        </p:spPr>
      </p:pic>
      <p:sp>
        <p:nvSpPr>
          <p:cNvPr id="5" name="TextBox 4">
            <a:extLst>
              <a:ext uri="{FF2B5EF4-FFF2-40B4-BE49-F238E27FC236}">
                <a16:creationId xmlns:a16="http://schemas.microsoft.com/office/drawing/2014/main" id="{C6A4FDFE-8C57-0840-DD87-3233C19B216B}"/>
              </a:ext>
            </a:extLst>
          </p:cNvPr>
          <p:cNvSpPr txBox="1"/>
          <p:nvPr/>
        </p:nvSpPr>
        <p:spPr>
          <a:xfrm>
            <a:off x="1120148" y="5677077"/>
            <a:ext cx="3791049" cy="646331"/>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Single restraint for </a:t>
            </a:r>
            <a:r>
              <a:rPr lang="en-US" dirty="0">
                <a:solidFill>
                  <a:srgbClr val="F19CAC"/>
                </a:solidFill>
                <a:latin typeface="Trebuchet MS" panose="020B0703020202090204" pitchFamily="34" charset="0"/>
              </a:rPr>
              <a:t>acute</a:t>
            </a:r>
          </a:p>
          <a:p>
            <a:r>
              <a:rPr lang="en-US" dirty="0">
                <a:solidFill>
                  <a:schemeClr val="tx1">
                    <a:lumMod val="50000"/>
                    <a:lumOff val="50000"/>
                  </a:schemeClr>
                </a:solidFill>
                <a:latin typeface="Trebuchet MS" panose="020B0703020202090204" pitchFamily="34" charset="0"/>
              </a:rPr>
              <a:t>5 consecutive days for </a:t>
            </a:r>
            <a:r>
              <a:rPr lang="en-US" dirty="0">
                <a:solidFill>
                  <a:srgbClr val="005B96"/>
                </a:solidFill>
                <a:latin typeface="Trebuchet MS" panose="020B0703020202090204" pitchFamily="34" charset="0"/>
              </a:rPr>
              <a:t>repeated</a:t>
            </a:r>
          </a:p>
        </p:txBody>
      </p:sp>
    </p:spTree>
    <p:extLst>
      <p:ext uri="{BB962C8B-B14F-4D97-AF65-F5344CB8AC3E}">
        <p14:creationId xmlns:p14="http://schemas.microsoft.com/office/powerpoint/2010/main" val="285808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D17A3-2B22-9AB8-477B-E92CA0D8D743}"/>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pic>
        <p:nvPicPr>
          <p:cNvPr id="8" name="Picture 7" descr="A close-up of a grey and pink cell&#10;&#10;AI-generated content may be incorrect.">
            <a:extLst>
              <a:ext uri="{FF2B5EF4-FFF2-40B4-BE49-F238E27FC236}">
                <a16:creationId xmlns:a16="http://schemas.microsoft.com/office/drawing/2014/main" id="{F8C70A1E-AABB-7553-53DA-7784C0D1CA42}"/>
              </a:ext>
            </a:extLst>
          </p:cNvPr>
          <p:cNvPicPr>
            <a:picLocks noChangeAspect="1"/>
          </p:cNvPicPr>
          <p:nvPr/>
        </p:nvPicPr>
        <p:blipFill>
          <a:blip r:embed="rId3"/>
          <a:stretch>
            <a:fillRect/>
          </a:stretch>
        </p:blipFill>
        <p:spPr>
          <a:xfrm>
            <a:off x="317715" y="1876665"/>
            <a:ext cx="11556570" cy="4249778"/>
          </a:xfrm>
          <a:prstGeom prst="rect">
            <a:avLst/>
          </a:prstGeom>
        </p:spPr>
      </p:pic>
      <p:sp>
        <p:nvSpPr>
          <p:cNvPr id="9" name="TextBox 8">
            <a:extLst>
              <a:ext uri="{FF2B5EF4-FFF2-40B4-BE49-F238E27FC236}">
                <a16:creationId xmlns:a16="http://schemas.microsoft.com/office/drawing/2014/main" id="{739BBBCF-30BB-D3FB-6375-3965A3B44DB3}"/>
              </a:ext>
            </a:extLst>
          </p:cNvPr>
          <p:cNvSpPr txBox="1"/>
          <p:nvPr/>
        </p:nvSpPr>
        <p:spPr>
          <a:xfrm>
            <a:off x="4021170" y="1507333"/>
            <a:ext cx="2667897" cy="369332"/>
          </a:xfrm>
          <a:prstGeom prst="rect">
            <a:avLst/>
          </a:prstGeom>
          <a:noFill/>
        </p:spPr>
        <p:txBody>
          <a:bodyPr wrap="square" rtlCol="0">
            <a:spAutoFit/>
          </a:bodyPr>
          <a:lstStyle/>
          <a:p>
            <a:r>
              <a:rPr lang="en-US" dirty="0">
                <a:solidFill>
                  <a:srgbClr val="F19CAC"/>
                </a:solidFill>
                <a:latin typeface="Trebuchet MS" panose="020B0703020202090204" pitchFamily="34" charset="0"/>
              </a:rPr>
              <a:t>Postsynaptic neuron</a:t>
            </a:r>
          </a:p>
        </p:txBody>
      </p:sp>
      <p:sp>
        <p:nvSpPr>
          <p:cNvPr id="10" name="TextBox 9">
            <a:extLst>
              <a:ext uri="{FF2B5EF4-FFF2-40B4-BE49-F238E27FC236}">
                <a16:creationId xmlns:a16="http://schemas.microsoft.com/office/drawing/2014/main" id="{35B0CA84-F3B5-DB19-64FE-66CD066E4C48}"/>
              </a:ext>
            </a:extLst>
          </p:cNvPr>
          <p:cNvSpPr txBox="1"/>
          <p:nvPr/>
        </p:nvSpPr>
        <p:spPr>
          <a:xfrm>
            <a:off x="317715" y="5757111"/>
            <a:ext cx="2667897" cy="369332"/>
          </a:xfrm>
          <a:prstGeom prst="rect">
            <a:avLst/>
          </a:prstGeom>
          <a:noFill/>
        </p:spPr>
        <p:txBody>
          <a:bodyPr wrap="square" rtlCol="0">
            <a:spAutoFit/>
          </a:bodyPr>
          <a:lstStyle/>
          <a:p>
            <a:r>
              <a:rPr lang="en-US" dirty="0">
                <a:solidFill>
                  <a:schemeClr val="tx1">
                    <a:lumMod val="50000"/>
                    <a:lumOff val="50000"/>
                  </a:schemeClr>
                </a:solidFill>
                <a:latin typeface="Trebuchet MS" panose="020B0703020202090204" pitchFamily="34" charset="0"/>
              </a:rPr>
              <a:t>Presynaptic neuron</a:t>
            </a:r>
          </a:p>
        </p:txBody>
      </p:sp>
    </p:spTree>
    <p:extLst>
      <p:ext uri="{BB962C8B-B14F-4D97-AF65-F5344CB8AC3E}">
        <p14:creationId xmlns:p14="http://schemas.microsoft.com/office/powerpoint/2010/main" val="246569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1AFBD-0B98-7D6D-52C4-3C3762345E1A}"/>
              </a:ext>
            </a:extLst>
          </p:cNvPr>
          <p:cNvSpPr>
            <a:spLocks noGrp="1"/>
          </p:cNvSpPr>
          <p:nvPr>
            <p:ph type="title"/>
          </p:nvPr>
        </p:nvSpPr>
        <p:spPr/>
        <p:txBody>
          <a:bodyPr/>
          <a:lstStyle/>
          <a:p>
            <a:r>
              <a:rPr lang="en-US" dirty="0">
                <a:latin typeface="Trebuchet MS" panose="020B0703020202090204" pitchFamily="34" charset="0"/>
              </a:rPr>
              <a:t>Methods: Recording from living neurons</a:t>
            </a:r>
            <a:endParaRPr lang="en-US" dirty="0"/>
          </a:p>
        </p:txBody>
      </p:sp>
      <p:grpSp>
        <p:nvGrpSpPr>
          <p:cNvPr id="3" name="Group 2">
            <a:extLst>
              <a:ext uri="{FF2B5EF4-FFF2-40B4-BE49-F238E27FC236}">
                <a16:creationId xmlns:a16="http://schemas.microsoft.com/office/drawing/2014/main" id="{9CC45452-BDF3-6EAD-511C-3D1CE242614E}"/>
              </a:ext>
            </a:extLst>
          </p:cNvPr>
          <p:cNvGrpSpPr/>
          <p:nvPr/>
        </p:nvGrpSpPr>
        <p:grpSpPr>
          <a:xfrm>
            <a:off x="2175356" y="3200400"/>
            <a:ext cx="2141571" cy="1888358"/>
            <a:chOff x="23513152" y="19354903"/>
            <a:chExt cx="1816765" cy="1709319"/>
          </a:xfrm>
        </p:grpSpPr>
        <p:sp>
          <p:nvSpPr>
            <p:cNvPr id="7" name="Rectangle 6">
              <a:extLst>
                <a:ext uri="{FF2B5EF4-FFF2-40B4-BE49-F238E27FC236}">
                  <a16:creationId xmlns:a16="http://schemas.microsoft.com/office/drawing/2014/main" id="{06B901F0-63BE-7B0A-1DB0-54051A73C67A}"/>
                </a:ext>
              </a:extLst>
            </p:cNvPr>
            <p:cNvSpPr/>
            <p:nvPr/>
          </p:nvSpPr>
          <p:spPr>
            <a:xfrm>
              <a:off x="24847659" y="19354903"/>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5" name="Object 4">
                          <a:extLst>
                            <a:ext uri="{FF2B5EF4-FFF2-40B4-BE49-F238E27FC236}">
                              <a16:creationId xmlns:a16="http://schemas.microsoft.com/office/drawing/2014/main" id="{930B94F2-715B-90EC-5866-A30826439536}"/>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1914862" y="2513623"/>
            <a:ext cx="0" cy="296000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1914862" y="5473632"/>
            <a:ext cx="2747079"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461744" y="3808960"/>
            <a:ext cx="2015917"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1914862" y="5637763"/>
            <a:ext cx="1859169"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pic>
        <p:nvPicPr>
          <p:cNvPr id="14" name="Picture 13" descr="A graph showing a number of pink dots&#10;&#10;AI-generated content may be incorrect.">
            <a:extLst>
              <a:ext uri="{FF2B5EF4-FFF2-40B4-BE49-F238E27FC236}">
                <a16:creationId xmlns:a16="http://schemas.microsoft.com/office/drawing/2014/main" id="{B4A41CA9-F48B-E567-3029-A1787E6A0FF8}"/>
              </a:ext>
            </a:extLst>
          </p:cNvPr>
          <p:cNvPicPr>
            <a:picLocks noChangeAspect="1"/>
          </p:cNvPicPr>
          <p:nvPr/>
        </p:nvPicPr>
        <p:blipFill>
          <a:blip r:embed="rId5"/>
          <a:srcRect b="11910"/>
          <a:stretch>
            <a:fillRect/>
          </a:stretch>
        </p:blipFill>
        <p:spPr>
          <a:xfrm>
            <a:off x="5732183" y="1440676"/>
            <a:ext cx="5516383" cy="2725310"/>
          </a:xfrm>
          <a:prstGeom prst="rect">
            <a:avLst/>
          </a:prstGeom>
        </p:spPr>
      </p:pic>
      <p:pic>
        <p:nvPicPr>
          <p:cNvPr id="18" name="Picture 17" descr="A graph with dots and text&#10;&#10;AI-generated content may be incorrect.">
            <a:extLst>
              <a:ext uri="{FF2B5EF4-FFF2-40B4-BE49-F238E27FC236}">
                <a16:creationId xmlns:a16="http://schemas.microsoft.com/office/drawing/2014/main" id="{B40C4211-AF4F-8435-46C6-AB088DF93BE5}"/>
              </a:ext>
            </a:extLst>
          </p:cNvPr>
          <p:cNvPicPr>
            <a:picLocks noChangeAspect="1"/>
          </p:cNvPicPr>
          <p:nvPr/>
        </p:nvPicPr>
        <p:blipFill>
          <a:blip r:embed="rId6"/>
          <a:srcRect t="18272"/>
          <a:stretch>
            <a:fillRect/>
          </a:stretch>
        </p:blipFill>
        <p:spPr>
          <a:xfrm>
            <a:off x="5692877" y="4247868"/>
            <a:ext cx="5516376" cy="2610132"/>
          </a:xfrm>
          <a:prstGeom prst="rect">
            <a:avLst/>
          </a:prstGeom>
        </p:spPr>
      </p:pic>
    </p:spTree>
    <p:extLst>
      <p:ext uri="{BB962C8B-B14F-4D97-AF65-F5344CB8AC3E}">
        <p14:creationId xmlns:p14="http://schemas.microsoft.com/office/powerpoint/2010/main" val="3350634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colored squares and dots&#10;&#10;AI-generated content may be incorrect.">
            <a:extLst>
              <a:ext uri="{FF2B5EF4-FFF2-40B4-BE49-F238E27FC236}">
                <a16:creationId xmlns:a16="http://schemas.microsoft.com/office/drawing/2014/main" id="{38BC8AA6-AB43-C25C-1F40-985C074E3643}"/>
              </a:ext>
            </a:extLst>
          </p:cNvPr>
          <p:cNvPicPr>
            <a:picLocks noChangeAspect="1"/>
          </p:cNvPicPr>
          <p:nvPr/>
        </p:nvPicPr>
        <p:blipFill>
          <a:blip r:embed="rId2"/>
          <a:stretch>
            <a:fillRect/>
          </a:stretch>
        </p:blipFill>
        <p:spPr>
          <a:xfrm>
            <a:off x="239156" y="849197"/>
            <a:ext cx="7827158" cy="5159606"/>
          </a:xfrm>
          <a:prstGeom prst="rect">
            <a:avLst/>
          </a:prstGeom>
        </p:spPr>
      </p:pic>
      <p:sp>
        <p:nvSpPr>
          <p:cNvPr id="6" name="TextBox 5">
            <a:extLst>
              <a:ext uri="{FF2B5EF4-FFF2-40B4-BE49-F238E27FC236}">
                <a16:creationId xmlns:a16="http://schemas.microsoft.com/office/drawing/2014/main" id="{0065485C-CB71-95E1-FB61-CD9E251B17BE}"/>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(0.4113)</a:t>
            </a:r>
          </a:p>
          <a:p>
            <a:endParaRPr lang="en-US" dirty="0"/>
          </a:p>
          <a:p>
            <a:r>
              <a:rPr lang="en-US" dirty="0"/>
              <a:t>Residuals are not normal (0.0003435)</a:t>
            </a:r>
          </a:p>
          <a:p>
            <a:endParaRPr lang="en-US" dirty="0"/>
          </a:p>
          <a:p>
            <a:r>
              <a:rPr lang="en-US" dirty="0"/>
              <a:t>Kruskal-Wallis p-value = 0.1387</a:t>
            </a:r>
          </a:p>
          <a:p>
            <a:r>
              <a:rPr lang="en-US" dirty="0"/>
              <a:t>Not significant </a:t>
            </a:r>
          </a:p>
        </p:txBody>
      </p:sp>
    </p:spTree>
    <p:extLst>
      <p:ext uri="{BB962C8B-B14F-4D97-AF65-F5344CB8AC3E}">
        <p14:creationId xmlns:p14="http://schemas.microsoft.com/office/powerpoint/2010/main" val="335750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192C4-9A97-3023-5D89-AE7E5DACE14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2C553C-52EF-704F-B838-9522A63B5CF1}"/>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(0.3075)</a:t>
            </a:r>
          </a:p>
          <a:p>
            <a:endParaRPr lang="en-US" dirty="0"/>
          </a:p>
          <a:p>
            <a:r>
              <a:rPr lang="en-US" dirty="0"/>
              <a:t>Residuals are normal (0.1077)</a:t>
            </a:r>
          </a:p>
          <a:p>
            <a:endParaRPr lang="en-US" dirty="0"/>
          </a:p>
          <a:p>
            <a:r>
              <a:rPr lang="en-US" dirty="0"/>
              <a:t>ANOVA p-value = 0.13</a:t>
            </a:r>
          </a:p>
          <a:p>
            <a:r>
              <a:rPr lang="en-US" dirty="0"/>
              <a:t>Not significant </a:t>
            </a:r>
          </a:p>
        </p:txBody>
      </p:sp>
      <p:pic>
        <p:nvPicPr>
          <p:cNvPr id="3" name="Picture 2" descr="A graph of different colored squares&#10;&#10;AI-generated content may be incorrect.">
            <a:extLst>
              <a:ext uri="{FF2B5EF4-FFF2-40B4-BE49-F238E27FC236}">
                <a16:creationId xmlns:a16="http://schemas.microsoft.com/office/drawing/2014/main" id="{4CB6B535-55B4-0223-CFF6-3D8CF28D84C6}"/>
              </a:ext>
            </a:extLst>
          </p:cNvPr>
          <p:cNvPicPr>
            <a:picLocks noChangeAspect="1"/>
          </p:cNvPicPr>
          <p:nvPr/>
        </p:nvPicPr>
        <p:blipFill>
          <a:blip r:embed="rId2"/>
          <a:stretch>
            <a:fillRect/>
          </a:stretch>
        </p:blipFill>
        <p:spPr>
          <a:xfrm>
            <a:off x="462238" y="1021873"/>
            <a:ext cx="7283345" cy="4861249"/>
          </a:xfrm>
          <a:prstGeom prst="rect">
            <a:avLst/>
          </a:prstGeom>
        </p:spPr>
      </p:pic>
    </p:spTree>
    <p:extLst>
      <p:ext uri="{BB962C8B-B14F-4D97-AF65-F5344CB8AC3E}">
        <p14:creationId xmlns:p14="http://schemas.microsoft.com/office/powerpoint/2010/main" val="2360278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0EF5-298E-3429-95F2-87EA45AAF1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51528C6-7262-A38F-3C73-D734EAD47B9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(0.2832)</a:t>
            </a:r>
          </a:p>
          <a:p>
            <a:endParaRPr lang="en-US" dirty="0"/>
          </a:p>
          <a:p>
            <a:r>
              <a:rPr lang="en-US" dirty="0"/>
              <a:t>Residuals are not normal (0.0002256)</a:t>
            </a:r>
          </a:p>
          <a:p>
            <a:endParaRPr lang="en-US" dirty="0"/>
          </a:p>
          <a:p>
            <a:r>
              <a:rPr lang="en-US" dirty="0"/>
              <a:t>Kruskal-Wallis p-value = 0.05411</a:t>
            </a:r>
          </a:p>
          <a:p>
            <a:r>
              <a:rPr lang="en-US" dirty="0"/>
              <a:t>Not significant </a:t>
            </a:r>
          </a:p>
        </p:txBody>
      </p:sp>
      <p:pic>
        <p:nvPicPr>
          <p:cNvPr id="4" name="Picture 3" descr="A diagram of a bar chart&#10;&#10;AI-generated content may be incorrect.">
            <a:extLst>
              <a:ext uri="{FF2B5EF4-FFF2-40B4-BE49-F238E27FC236}">
                <a16:creationId xmlns:a16="http://schemas.microsoft.com/office/drawing/2014/main" id="{4A09C67E-3D7B-BC93-1976-32CE41F99618}"/>
              </a:ext>
            </a:extLst>
          </p:cNvPr>
          <p:cNvPicPr>
            <a:picLocks noChangeAspect="1"/>
          </p:cNvPicPr>
          <p:nvPr/>
        </p:nvPicPr>
        <p:blipFill>
          <a:blip r:embed="rId2"/>
          <a:stretch>
            <a:fillRect/>
          </a:stretch>
        </p:blipFill>
        <p:spPr>
          <a:xfrm>
            <a:off x="875782" y="1490348"/>
            <a:ext cx="6223000" cy="3924300"/>
          </a:xfrm>
          <a:prstGeom prst="rect">
            <a:avLst/>
          </a:prstGeom>
        </p:spPr>
      </p:pic>
    </p:spTree>
    <p:extLst>
      <p:ext uri="{BB962C8B-B14F-4D97-AF65-F5344CB8AC3E}">
        <p14:creationId xmlns:p14="http://schemas.microsoft.com/office/powerpoint/2010/main" val="297627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D370-5C4C-04F8-1082-F91514C23770}"/>
              </a:ext>
            </a:extLst>
          </p:cNvPr>
          <p:cNvSpPr>
            <a:spLocks noGrp="1"/>
          </p:cNvSpPr>
          <p:nvPr>
            <p:ph type="title"/>
          </p:nvPr>
        </p:nvSpPr>
        <p:spPr/>
        <p:txBody>
          <a:bodyPr/>
          <a:lstStyle/>
          <a:p>
            <a:r>
              <a:rPr lang="en-US" dirty="0">
                <a:latin typeface="Trebuchet MS" panose="020B0703020202090204" pitchFamily="34" charset="0"/>
              </a:rPr>
              <a:t>Background</a:t>
            </a:r>
            <a:endParaRPr lang="en-US" dirty="0"/>
          </a:p>
        </p:txBody>
      </p:sp>
      <p:sp>
        <p:nvSpPr>
          <p:cNvPr id="3" name="Content Placeholder 2">
            <a:extLst>
              <a:ext uri="{FF2B5EF4-FFF2-40B4-BE49-F238E27FC236}">
                <a16:creationId xmlns:a16="http://schemas.microsoft.com/office/drawing/2014/main" id="{E9A3EA3D-B500-B8B5-5EDA-BC43783E067E}"/>
              </a:ext>
            </a:extLst>
          </p:cNvPr>
          <p:cNvSpPr>
            <a:spLocks noGrp="1"/>
          </p:cNvSpPr>
          <p:nvPr>
            <p:ph idx="1"/>
          </p:nvPr>
        </p:nvSpPr>
        <p:spPr>
          <a:xfrm>
            <a:off x="838199" y="1825625"/>
            <a:ext cx="7215131" cy="4351338"/>
          </a:xfrm>
        </p:spPr>
        <p:txBody>
          <a:bodyPr>
            <a:normAutofit/>
          </a:bodyPr>
          <a:lstStyle/>
          <a:p>
            <a:pPr marL="0" indent="0">
              <a:buNone/>
            </a:pPr>
            <a:r>
              <a:rPr lang="en-US" sz="3200" dirty="0">
                <a:latin typeface="Trebuchet MS" panose="020B0703020202090204" pitchFamily="34" charset="0"/>
              </a:rPr>
              <a:t>Modern food landscape</a:t>
            </a:r>
          </a:p>
          <a:p>
            <a:r>
              <a:rPr lang="en-US" sz="3200" dirty="0">
                <a:latin typeface="Trebuchet MS" panose="020B0703020202090204" pitchFamily="34" charset="0"/>
              </a:rPr>
              <a:t>high calorie </a:t>
            </a:r>
          </a:p>
          <a:p>
            <a:r>
              <a:rPr lang="en-US" sz="3200" dirty="0">
                <a:latin typeface="Trebuchet MS" panose="020B0703020202090204" pitchFamily="34" charset="0"/>
              </a:rPr>
              <a:t>highly palatable</a:t>
            </a:r>
          </a:p>
          <a:p>
            <a:r>
              <a:rPr lang="en-US" sz="3200" dirty="0">
                <a:latin typeface="Trebuchet MS" panose="020B0703020202090204" pitchFamily="34" charset="0"/>
              </a:rPr>
              <a:t>ultra-processed</a:t>
            </a:r>
          </a:p>
          <a:p>
            <a:pPr marL="0" indent="0">
              <a:buNone/>
            </a:pPr>
            <a:r>
              <a:rPr lang="en-US" sz="3200" dirty="0">
                <a:latin typeface="Trebuchet MS" panose="020B0703020202090204" pitchFamily="34" charset="0"/>
              </a:rPr>
              <a:t>High obesity rates in </a:t>
            </a:r>
            <a:r>
              <a:rPr lang="en-US" sz="3200" b="1" dirty="0">
                <a:latin typeface="Trebuchet MS" panose="020B0703020202090204" pitchFamily="34" charset="0"/>
              </a:rPr>
              <a:t>New Brunswick</a:t>
            </a:r>
          </a:p>
        </p:txBody>
      </p:sp>
      <p:sp>
        <p:nvSpPr>
          <p:cNvPr id="6" name="Content Placeholder 2">
            <a:extLst>
              <a:ext uri="{FF2B5EF4-FFF2-40B4-BE49-F238E27FC236}">
                <a16:creationId xmlns:a16="http://schemas.microsoft.com/office/drawing/2014/main" id="{BC64E054-62C0-B005-AEE5-EDCF07BFC266}"/>
              </a:ext>
            </a:extLst>
          </p:cNvPr>
          <p:cNvSpPr txBox="1">
            <a:spLocks/>
          </p:cNvSpPr>
          <p:nvPr/>
        </p:nvSpPr>
        <p:spPr>
          <a:xfrm>
            <a:off x="838200" y="5291932"/>
            <a:ext cx="10146030" cy="1200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Trebuchet MS" panose="020B0703020202090204" pitchFamily="34" charset="0"/>
              </a:rPr>
              <a:t>Evidence of sex differences in food intake under chronic stress but what about </a:t>
            </a:r>
            <a:r>
              <a:rPr lang="en-US" sz="3200" b="1" dirty="0">
                <a:solidFill>
                  <a:srgbClr val="EB647E"/>
                </a:solidFill>
                <a:latin typeface="Trebuchet MS" panose="020B0703020202090204" pitchFamily="34" charset="0"/>
              </a:rPr>
              <a:t>acute stress</a:t>
            </a:r>
            <a:r>
              <a:rPr lang="en-US" sz="3200" dirty="0">
                <a:latin typeface="Trebuchet MS" panose="020B0703020202090204" pitchFamily="34" charset="0"/>
              </a:rPr>
              <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4716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31B9F-BE79-35A6-9241-533C0FA92D4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AB5612AE-4F44-C364-BBEE-04E06E20EB43}"/>
              </a:ext>
            </a:extLst>
          </p:cNvPr>
          <p:cNvSpPr/>
          <p:nvPr/>
        </p:nvSpPr>
        <p:spPr>
          <a:xfrm>
            <a:off x="5678843" y="2165404"/>
            <a:ext cx="612728" cy="75238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aphicFrame>
        <p:nvGraphicFramePr>
          <p:cNvPr id="5" name="Object 4">
            <a:extLst>
              <a:ext uri="{FF2B5EF4-FFF2-40B4-BE49-F238E27FC236}">
                <a16:creationId xmlns:a16="http://schemas.microsoft.com/office/drawing/2014/main" id="{BA6CB6D8-998F-7117-74DE-21315EB0ACCB}"/>
              </a:ext>
            </a:extLst>
          </p:cNvPr>
          <p:cNvGraphicFramePr>
            <a:graphicFrameLocks noChangeAspect="1"/>
          </p:cNvGraphicFramePr>
          <p:nvPr/>
        </p:nvGraphicFramePr>
        <p:xfrm>
          <a:off x="3464747" y="2436761"/>
          <a:ext cx="3014216" cy="2179805"/>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5" name="Object 4">
                        <a:extLst>
                          <a:ext uri="{FF2B5EF4-FFF2-40B4-BE49-F238E27FC236}">
                            <a16:creationId xmlns:a16="http://schemas.microsoft.com/office/drawing/2014/main" id="{930B94F2-715B-90EC-5866-A30826439536}"/>
                          </a:ext>
                        </a:extLst>
                      </p:cNvPr>
                      <p:cNvPicPr/>
                      <p:nvPr/>
                    </p:nvPicPr>
                    <p:blipFill>
                      <a:blip r:embed="rId4"/>
                      <a:stretch>
                        <a:fillRect/>
                      </a:stretch>
                    </p:blipFill>
                    <p:spPr>
                      <a:xfrm>
                        <a:off x="3464747" y="2436761"/>
                        <a:ext cx="3014216" cy="217980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9700CD36-89C5-3546-F88C-90F56A27804F}"/>
              </a:ext>
            </a:extLst>
          </p:cNvPr>
          <p:cNvSpPr txBox="1"/>
          <p:nvPr/>
        </p:nvSpPr>
        <p:spPr>
          <a:xfrm>
            <a:off x="3682559"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1</a:t>
            </a:r>
          </a:p>
        </p:txBody>
      </p:sp>
      <p:cxnSp>
        <p:nvCxnSpPr>
          <p:cNvPr id="15" name="Straight Connector 14">
            <a:extLst>
              <a:ext uri="{FF2B5EF4-FFF2-40B4-BE49-F238E27FC236}">
                <a16:creationId xmlns:a16="http://schemas.microsoft.com/office/drawing/2014/main" id="{436C8AEC-5416-1E24-E2DB-C82D9BEDFED5}"/>
              </a:ext>
            </a:extLst>
          </p:cNvPr>
          <p:cNvCxnSpPr>
            <a:cxnSpLocks/>
          </p:cNvCxnSpPr>
          <p:nvPr/>
        </p:nvCxnSpPr>
        <p:spPr>
          <a:xfrm>
            <a:off x="2574429"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79F6A3E-E3B4-F8EC-5FB5-2F5B8D7BAC48}"/>
              </a:ext>
            </a:extLst>
          </p:cNvPr>
          <p:cNvCxnSpPr>
            <a:cxnSpLocks/>
          </p:cNvCxnSpPr>
          <p:nvPr/>
        </p:nvCxnSpPr>
        <p:spPr>
          <a:xfrm flipH="1">
            <a:off x="2574429"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8C08B182-E302-3481-25C1-6D13F6C8237F}"/>
              </a:ext>
            </a:extLst>
          </p:cNvPr>
          <p:cNvSpPr txBox="1"/>
          <p:nvPr/>
        </p:nvSpPr>
        <p:spPr>
          <a:xfrm rot="16200000">
            <a:off x="786258"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131153F0-2968-AB04-FDDA-5A3ED0539DA0}"/>
              </a:ext>
            </a:extLst>
          </p:cNvPr>
          <p:cNvSpPr txBox="1"/>
          <p:nvPr/>
        </p:nvSpPr>
        <p:spPr>
          <a:xfrm>
            <a:off x="4267620"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Tree>
    <p:extLst>
      <p:ext uri="{BB962C8B-B14F-4D97-AF65-F5344CB8AC3E}">
        <p14:creationId xmlns:p14="http://schemas.microsoft.com/office/powerpoint/2010/main" val="2048646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FF539-8DBD-5609-81E3-C759218E7223}"/>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CC45452-BDF3-6EAD-511C-3D1CE242614E}"/>
              </a:ext>
            </a:extLst>
          </p:cNvPr>
          <p:cNvGrpSpPr/>
          <p:nvPr/>
        </p:nvGrpSpPr>
        <p:grpSpPr>
          <a:xfrm>
            <a:off x="3464747" y="2165404"/>
            <a:ext cx="5262506" cy="2527191"/>
            <a:chOff x="23513152" y="19354903"/>
            <a:chExt cx="3171882" cy="1762338"/>
          </a:xfrm>
        </p:grpSpPr>
        <p:grpSp>
          <p:nvGrpSpPr>
            <p:cNvPr id="4" name="Group 3">
              <a:extLst>
                <a:ext uri="{FF2B5EF4-FFF2-40B4-BE49-F238E27FC236}">
                  <a16:creationId xmlns:a16="http://schemas.microsoft.com/office/drawing/2014/main" id="{85CB8EDF-D192-5140-697B-BE0C32E90621}"/>
                </a:ext>
              </a:extLst>
            </p:cNvPr>
            <p:cNvGrpSpPr/>
            <p:nvPr/>
          </p:nvGrpSpPr>
          <p:grpSpPr>
            <a:xfrm>
              <a:off x="24847659" y="19354903"/>
              <a:ext cx="1837375" cy="1762338"/>
              <a:chOff x="38606618" y="19280415"/>
              <a:chExt cx="1837375" cy="1762338"/>
            </a:xfrm>
          </p:grpSpPr>
          <p:graphicFrame>
            <p:nvGraphicFramePr>
              <p:cNvPr id="6" name="Object 5">
                <a:extLst>
                  <a:ext uri="{FF2B5EF4-FFF2-40B4-BE49-F238E27FC236}">
                    <a16:creationId xmlns:a16="http://schemas.microsoft.com/office/drawing/2014/main" id="{9F9FC33D-2DB8-7BA9-C3E4-C52F2B6EDEDA}"/>
                  </a:ext>
                </a:extLst>
              </p:cNvPr>
              <p:cNvGraphicFramePr>
                <a:graphicFrameLocks noChangeAspect="1"/>
              </p:cNvGraphicFramePr>
              <p:nvPr>
                <p:extLst>
                  <p:ext uri="{D42A27DB-BD31-4B8C-83A1-F6EECF244321}">
                    <p14:modId xmlns:p14="http://schemas.microsoft.com/office/powerpoint/2010/main" val="2454586050"/>
                  </p:ext>
                </p:extLst>
              </p:nvPr>
            </p:nvGraphicFramePr>
            <p:xfrm>
              <a:off x="38627228" y="19522665"/>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15" name="Object 14">
                            <a:extLst>
                              <a:ext uri="{FF2B5EF4-FFF2-40B4-BE49-F238E27FC236}">
                                <a16:creationId xmlns:a16="http://schemas.microsoft.com/office/drawing/2014/main" id="{AA72FB78-33C8-8B60-090E-737606EEA408}"/>
                              </a:ext>
                            </a:extLst>
                          </p:cNvPr>
                          <p:cNvPicPr/>
                          <p:nvPr/>
                        </p:nvPicPr>
                        <p:blipFill>
                          <a:blip r:embed="rId4"/>
                          <a:stretch>
                            <a:fillRect/>
                          </a:stretch>
                        </p:blipFill>
                        <p:spPr>
                          <a:xfrm>
                            <a:off x="38627228" y="19522665"/>
                            <a:ext cx="1816765" cy="15200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06B901F0-63BE-7B0A-1DB0-54051A73C67A}"/>
                  </a:ext>
                </a:extLst>
              </p:cNvPr>
              <p:cNvSpPr/>
              <p:nvPr/>
            </p:nvSpPr>
            <p:spPr>
              <a:xfrm>
                <a:off x="38606618" y="19280415"/>
                <a:ext cx="369311" cy="524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23"/>
              </a:p>
            </p:txBody>
          </p:sp>
        </p:grpSp>
        <p:graphicFrame>
          <p:nvGraphicFramePr>
            <p:cNvPr id="5" name="Object 4">
              <a:extLst>
                <a:ext uri="{FF2B5EF4-FFF2-40B4-BE49-F238E27FC236}">
                  <a16:creationId xmlns:a16="http://schemas.microsoft.com/office/drawing/2014/main" id="{930B94F2-715B-90EC-5866-A30826439536}"/>
                </a:ext>
              </a:extLst>
            </p:cNvPr>
            <p:cNvGraphicFramePr>
              <a:graphicFrameLocks noChangeAspect="1"/>
            </p:cNvGraphicFramePr>
            <p:nvPr>
              <p:extLst>
                <p:ext uri="{D42A27DB-BD31-4B8C-83A1-F6EECF244321}">
                  <p14:modId xmlns:p14="http://schemas.microsoft.com/office/powerpoint/2010/main" val="2011425099"/>
                </p:ext>
              </p:extLst>
            </p:nvPr>
          </p:nvGraphicFramePr>
          <p:xfrm>
            <a:off x="23513152" y="19544134"/>
            <a:ext cx="1816765" cy="1520088"/>
          </p:xfrm>
          <a:graphic>
            <a:graphicData uri="http://schemas.openxmlformats.org/presentationml/2006/ole">
              <mc:AlternateContent xmlns:mc="http://schemas.openxmlformats.org/markup-compatibility/2006">
                <mc:Choice xmlns:v="urn:schemas-microsoft-com:vml" Requires="v">
                  <p:oleObj name="CorelDRAW" r:id="rId3" imgW="1114641" imgH="927614" progId="CorelDraw.Graphic.17">
                    <p:embed/>
                  </p:oleObj>
                </mc:Choice>
                <mc:Fallback>
                  <p:oleObj name="CorelDRAW" r:id="rId3" imgW="1114641" imgH="927614" progId="CorelDraw.Graphic.17">
                    <p:embed/>
                    <p:pic>
                      <p:nvPicPr>
                        <p:cNvPr id="61" name="Object 60">
                          <a:extLst>
                            <a:ext uri="{FF2B5EF4-FFF2-40B4-BE49-F238E27FC236}">
                              <a16:creationId xmlns:a16="http://schemas.microsoft.com/office/drawing/2014/main" id="{305EBA3F-5EB0-40C1-9F07-DAD3016AED1F}"/>
                            </a:ext>
                          </a:extLst>
                        </p:cNvPr>
                        <p:cNvPicPr/>
                        <p:nvPr/>
                      </p:nvPicPr>
                      <p:blipFill>
                        <a:blip r:embed="rId4"/>
                        <a:stretch>
                          <a:fillRect/>
                        </a:stretch>
                      </p:blipFill>
                      <p:spPr>
                        <a:xfrm>
                          <a:off x="23513152" y="19544134"/>
                          <a:ext cx="1816765" cy="1520088"/>
                        </a:xfrm>
                        <a:prstGeom prst="rect">
                          <a:avLst/>
                        </a:prstGeom>
                      </p:spPr>
                    </p:pic>
                  </p:oleObj>
                </mc:Fallback>
              </mc:AlternateContent>
            </a:graphicData>
          </a:graphic>
        </p:graphicFrame>
      </p:grpSp>
      <p:sp>
        <p:nvSpPr>
          <p:cNvPr id="11" name="TextBox 10">
            <a:extLst>
              <a:ext uri="{FF2B5EF4-FFF2-40B4-BE49-F238E27FC236}">
                <a16:creationId xmlns:a16="http://schemas.microsoft.com/office/drawing/2014/main" id="{A9F34ED1-37DC-F1CC-D344-2A01CCBFB281}"/>
              </a:ext>
            </a:extLst>
          </p:cNvPr>
          <p:cNvSpPr txBox="1"/>
          <p:nvPr/>
        </p:nvSpPr>
        <p:spPr>
          <a:xfrm>
            <a:off x="3682559"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1</a:t>
            </a:r>
          </a:p>
        </p:txBody>
      </p:sp>
      <p:sp>
        <p:nvSpPr>
          <p:cNvPr id="13" name="TextBox 12">
            <a:extLst>
              <a:ext uri="{FF2B5EF4-FFF2-40B4-BE49-F238E27FC236}">
                <a16:creationId xmlns:a16="http://schemas.microsoft.com/office/drawing/2014/main" id="{A4F7B494-A281-74E9-0884-89CC08D66F2F}"/>
              </a:ext>
            </a:extLst>
          </p:cNvPr>
          <p:cNvSpPr txBox="1"/>
          <p:nvPr/>
        </p:nvSpPr>
        <p:spPr>
          <a:xfrm>
            <a:off x="5985207" y="4842708"/>
            <a:ext cx="1170122"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Current 2</a:t>
            </a:r>
          </a:p>
        </p:txBody>
      </p:sp>
      <p:cxnSp>
        <p:nvCxnSpPr>
          <p:cNvPr id="15" name="Straight Connector 14">
            <a:extLst>
              <a:ext uri="{FF2B5EF4-FFF2-40B4-BE49-F238E27FC236}">
                <a16:creationId xmlns:a16="http://schemas.microsoft.com/office/drawing/2014/main" id="{A50C8465-42D6-7D05-FF28-58031BAADF97}"/>
              </a:ext>
            </a:extLst>
          </p:cNvPr>
          <p:cNvCxnSpPr>
            <a:cxnSpLocks/>
          </p:cNvCxnSpPr>
          <p:nvPr/>
        </p:nvCxnSpPr>
        <p:spPr>
          <a:xfrm>
            <a:off x="2574429" y="1841287"/>
            <a:ext cx="0" cy="3842207"/>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A675190-1B3F-80FA-94C1-A9993A47ADBD}"/>
              </a:ext>
            </a:extLst>
          </p:cNvPr>
          <p:cNvCxnSpPr>
            <a:cxnSpLocks/>
          </p:cNvCxnSpPr>
          <p:nvPr/>
        </p:nvCxnSpPr>
        <p:spPr>
          <a:xfrm flipH="1">
            <a:off x="2574429" y="5683494"/>
            <a:ext cx="7206712"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F91DFED-6EF3-20C0-3444-E2E85BC35CC1}"/>
              </a:ext>
            </a:extLst>
          </p:cNvPr>
          <p:cNvSpPr txBox="1"/>
          <p:nvPr/>
        </p:nvSpPr>
        <p:spPr>
          <a:xfrm rot="16200000">
            <a:off x="786258" y="3665301"/>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Amplitude (</a:t>
            </a:r>
            <a:r>
              <a:rPr lang="en-US" dirty="0" err="1">
                <a:solidFill>
                  <a:schemeClr val="tx1">
                    <a:lumMod val="50000"/>
                    <a:lumOff val="50000"/>
                  </a:schemeClr>
                </a:solidFill>
                <a:latin typeface="Trebuchet MS" panose="020B0703020202090204" pitchFamily="34" charset="0"/>
              </a:rPr>
              <a:t>pA</a:t>
            </a:r>
            <a:r>
              <a:rPr lang="en-US" dirty="0">
                <a:solidFill>
                  <a:schemeClr val="tx1">
                    <a:lumMod val="50000"/>
                    <a:lumOff val="50000"/>
                  </a:schemeClr>
                </a:solidFill>
                <a:latin typeface="Trebuchet MS" panose="020B0703020202090204" pitchFamily="34" charset="0"/>
              </a:rPr>
              <a:t>)</a:t>
            </a:r>
          </a:p>
        </p:txBody>
      </p:sp>
      <p:sp>
        <p:nvSpPr>
          <p:cNvPr id="22" name="TextBox 21">
            <a:extLst>
              <a:ext uri="{FF2B5EF4-FFF2-40B4-BE49-F238E27FC236}">
                <a16:creationId xmlns:a16="http://schemas.microsoft.com/office/drawing/2014/main" id="{8C09F910-F6D1-A464-EBC3-0C0A0EDD1E26}"/>
              </a:ext>
            </a:extLst>
          </p:cNvPr>
          <p:cNvSpPr txBox="1"/>
          <p:nvPr/>
        </p:nvSpPr>
        <p:spPr>
          <a:xfrm>
            <a:off x="4267620" y="5859877"/>
            <a:ext cx="2616741" cy="369332"/>
          </a:xfrm>
          <a:prstGeom prst="rect">
            <a:avLst/>
          </a:prstGeom>
          <a:noFill/>
        </p:spPr>
        <p:txBody>
          <a:bodyPr wrap="square" rtlCol="0">
            <a:spAutoFit/>
          </a:bodyPr>
          <a:lstStyle/>
          <a:p>
            <a:pPr algn="ctr"/>
            <a:r>
              <a:rPr lang="en-US" dirty="0">
                <a:solidFill>
                  <a:schemeClr val="tx1">
                    <a:lumMod val="50000"/>
                    <a:lumOff val="50000"/>
                  </a:schemeClr>
                </a:solidFill>
                <a:latin typeface="Trebuchet MS" panose="020B0703020202090204" pitchFamily="34" charset="0"/>
              </a:rPr>
              <a:t>Time (msec)</a:t>
            </a:r>
          </a:p>
        </p:txBody>
      </p:sp>
      <p:sp>
        <p:nvSpPr>
          <p:cNvPr id="8" name="Content Placeholder 2">
            <a:extLst>
              <a:ext uri="{FF2B5EF4-FFF2-40B4-BE49-F238E27FC236}">
                <a16:creationId xmlns:a16="http://schemas.microsoft.com/office/drawing/2014/main" id="{04DC2558-E614-5685-84D0-42F26145EDFB}"/>
              </a:ext>
            </a:extLst>
          </p:cNvPr>
          <p:cNvSpPr txBox="1">
            <a:spLocks/>
          </p:cNvSpPr>
          <p:nvPr/>
        </p:nvSpPr>
        <p:spPr>
          <a:xfrm>
            <a:off x="9288266" y="1877871"/>
            <a:ext cx="2706971"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50000"/>
                    <a:lumOff val="50000"/>
                  </a:schemeClr>
                </a:solidFill>
                <a:latin typeface="Trebuchet MS" panose="020B0703020202090204" pitchFamily="34" charset="0"/>
              </a:rPr>
              <a:t>PPR = P2/P1</a:t>
            </a:r>
            <a:endParaRPr lang="en-US" dirty="0">
              <a:latin typeface="Trebuchet MS" panose="020B0703020202090204" pitchFamily="34" charset="0"/>
            </a:endParaRPr>
          </a:p>
          <a:p>
            <a:pPr marL="0" indent="0">
              <a:buFont typeface="Arial" panose="020B0604020202020204" pitchFamily="34" charset="0"/>
              <a:buNone/>
            </a:pPr>
            <a:endParaRPr lang="en-US" dirty="0">
              <a:latin typeface="Trebuchet MS" panose="020B0703020202090204" pitchFamily="34" charset="0"/>
            </a:endParaRPr>
          </a:p>
          <a:p>
            <a:pPr marL="0" indent="0">
              <a:buFont typeface="Arial" panose="020B0604020202020204" pitchFamily="34" charset="0"/>
              <a:buNone/>
            </a:pPr>
            <a:r>
              <a:rPr lang="en-US" dirty="0">
                <a:latin typeface="Trebuchet MS" panose="020B0703020202090204" pitchFamily="34" charset="0"/>
              </a:rPr>
              <a:t>Tells us about the probability of presynaptic neurotransmitter release</a:t>
            </a:r>
          </a:p>
        </p:txBody>
      </p:sp>
    </p:spTree>
    <p:extLst>
      <p:ext uri="{BB962C8B-B14F-4D97-AF65-F5344CB8AC3E}">
        <p14:creationId xmlns:p14="http://schemas.microsoft.com/office/powerpoint/2010/main" val="2631112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D397C-4919-95AF-B861-E311345B88F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C921223-7B2A-4238-10AB-FF81C8165912}"/>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(0.05761)</a:t>
            </a:r>
          </a:p>
          <a:p>
            <a:endParaRPr lang="en-US" dirty="0"/>
          </a:p>
          <a:p>
            <a:r>
              <a:rPr lang="en-US" dirty="0"/>
              <a:t>Residuals are normal (0.663)</a:t>
            </a:r>
          </a:p>
          <a:p>
            <a:endParaRPr lang="en-US" dirty="0"/>
          </a:p>
          <a:p>
            <a:r>
              <a:rPr lang="en-US" dirty="0"/>
              <a:t>ANOVA p-value = 0.382</a:t>
            </a:r>
          </a:p>
          <a:p>
            <a:r>
              <a:rPr lang="en-US" dirty="0"/>
              <a:t>Not significant </a:t>
            </a:r>
          </a:p>
        </p:txBody>
      </p:sp>
      <p:pic>
        <p:nvPicPr>
          <p:cNvPr id="4" name="Picture 3" descr="A diagram of different colored squares&#10;&#10;AI-generated content may be incorrect.">
            <a:extLst>
              <a:ext uri="{FF2B5EF4-FFF2-40B4-BE49-F238E27FC236}">
                <a16:creationId xmlns:a16="http://schemas.microsoft.com/office/drawing/2014/main" id="{0C58F00C-EC0C-CB1B-3BC8-9D15358093C1}"/>
              </a:ext>
            </a:extLst>
          </p:cNvPr>
          <p:cNvPicPr>
            <a:picLocks noChangeAspect="1"/>
          </p:cNvPicPr>
          <p:nvPr/>
        </p:nvPicPr>
        <p:blipFill>
          <a:blip r:embed="rId3"/>
          <a:stretch>
            <a:fillRect/>
          </a:stretch>
        </p:blipFill>
        <p:spPr>
          <a:xfrm>
            <a:off x="157228" y="1029607"/>
            <a:ext cx="7729473" cy="4798786"/>
          </a:xfrm>
          <a:prstGeom prst="rect">
            <a:avLst/>
          </a:prstGeom>
        </p:spPr>
      </p:pic>
    </p:spTree>
    <p:extLst>
      <p:ext uri="{BB962C8B-B14F-4D97-AF65-F5344CB8AC3E}">
        <p14:creationId xmlns:p14="http://schemas.microsoft.com/office/powerpoint/2010/main" val="1851663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06337-00CE-8EB4-6B99-040F1EE5DA2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52D4228-53FD-15F5-FA64-AE399E5EEDEE}"/>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(0.3504)</a:t>
            </a:r>
          </a:p>
          <a:p>
            <a:endParaRPr lang="en-US" dirty="0"/>
          </a:p>
          <a:p>
            <a:r>
              <a:rPr lang="en-US" dirty="0"/>
              <a:t>Residuals are normal (0.6713)</a:t>
            </a:r>
          </a:p>
          <a:p>
            <a:endParaRPr lang="en-US" dirty="0"/>
          </a:p>
          <a:p>
            <a:r>
              <a:rPr lang="en-US" dirty="0"/>
              <a:t>ANOVA p-value = 0.974</a:t>
            </a:r>
          </a:p>
          <a:p>
            <a:r>
              <a:rPr lang="en-US" dirty="0"/>
              <a:t>Not significant </a:t>
            </a:r>
          </a:p>
        </p:txBody>
      </p:sp>
      <p:pic>
        <p:nvPicPr>
          <p:cNvPr id="3" name="Picture 2" descr="A diagram of different colored squares&#10;&#10;AI-generated content may be incorrect.">
            <a:extLst>
              <a:ext uri="{FF2B5EF4-FFF2-40B4-BE49-F238E27FC236}">
                <a16:creationId xmlns:a16="http://schemas.microsoft.com/office/drawing/2014/main" id="{A735DD65-A84E-83B0-D095-E3A017CE4153}"/>
              </a:ext>
            </a:extLst>
          </p:cNvPr>
          <p:cNvPicPr>
            <a:picLocks noChangeAspect="1"/>
          </p:cNvPicPr>
          <p:nvPr/>
        </p:nvPicPr>
        <p:blipFill>
          <a:blip r:embed="rId3"/>
          <a:stretch>
            <a:fillRect/>
          </a:stretch>
        </p:blipFill>
        <p:spPr>
          <a:xfrm>
            <a:off x="372965" y="1089307"/>
            <a:ext cx="7513736" cy="4726382"/>
          </a:xfrm>
          <a:prstGeom prst="rect">
            <a:avLst/>
          </a:prstGeom>
        </p:spPr>
      </p:pic>
    </p:spTree>
    <p:extLst>
      <p:ext uri="{BB962C8B-B14F-4D97-AF65-F5344CB8AC3E}">
        <p14:creationId xmlns:p14="http://schemas.microsoft.com/office/powerpoint/2010/main" val="3186077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F33C-04C4-4C45-135F-A3AE99EA96B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9F2D74A-F888-0FA0-6D7C-9BC4E9F8A00D}"/>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(0.1173)</a:t>
            </a:r>
          </a:p>
          <a:p>
            <a:endParaRPr lang="en-US" dirty="0"/>
          </a:p>
          <a:p>
            <a:r>
              <a:rPr lang="en-US" dirty="0"/>
              <a:t>Residuals are normal (0.6612)</a:t>
            </a:r>
          </a:p>
          <a:p>
            <a:endParaRPr lang="en-US" dirty="0"/>
          </a:p>
          <a:p>
            <a:r>
              <a:rPr lang="en-US" dirty="0"/>
              <a:t>ANOVA p-value = 0.302</a:t>
            </a:r>
          </a:p>
          <a:p>
            <a:r>
              <a:rPr lang="en-US" dirty="0"/>
              <a:t>Not significant </a:t>
            </a:r>
          </a:p>
        </p:txBody>
      </p:sp>
      <p:pic>
        <p:nvPicPr>
          <p:cNvPr id="4" name="Picture 3" descr="A diagram of a group of squares&#10;&#10;AI-generated content may be incorrect.">
            <a:extLst>
              <a:ext uri="{FF2B5EF4-FFF2-40B4-BE49-F238E27FC236}">
                <a16:creationId xmlns:a16="http://schemas.microsoft.com/office/drawing/2014/main" id="{9A0E90A6-7E6B-599A-08B9-BDC43F310B31}"/>
              </a:ext>
            </a:extLst>
          </p:cNvPr>
          <p:cNvPicPr>
            <a:picLocks noChangeAspect="1"/>
          </p:cNvPicPr>
          <p:nvPr/>
        </p:nvPicPr>
        <p:blipFill>
          <a:blip r:embed="rId3"/>
          <a:stretch>
            <a:fillRect/>
          </a:stretch>
        </p:blipFill>
        <p:spPr>
          <a:xfrm>
            <a:off x="725325" y="1464948"/>
            <a:ext cx="6337300" cy="3975100"/>
          </a:xfrm>
          <a:prstGeom prst="rect">
            <a:avLst/>
          </a:prstGeom>
        </p:spPr>
      </p:pic>
    </p:spTree>
    <p:extLst>
      <p:ext uri="{BB962C8B-B14F-4D97-AF65-F5344CB8AC3E}">
        <p14:creationId xmlns:p14="http://schemas.microsoft.com/office/powerpoint/2010/main" val="150158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43F02E-86A2-70BE-AA7B-4F53BF9F5526}"/>
              </a:ext>
            </a:extLst>
          </p:cNvPr>
          <p:cNvSpPr txBox="1">
            <a:spLocks/>
          </p:cNvSpPr>
          <p:nvPr/>
        </p:nvSpPr>
        <p:spPr>
          <a:xfrm>
            <a:off x="1484026" y="1122363"/>
            <a:ext cx="9183974" cy="39463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latin typeface="Trebuchet MS" panose="020B0703020202090204" pitchFamily="34" charset="0"/>
              </a:rPr>
              <a:t>What about long-lasting changes?</a:t>
            </a:r>
            <a:endParaRPr lang="en-US" sz="5400" dirty="0"/>
          </a:p>
        </p:txBody>
      </p:sp>
      <p:sp>
        <p:nvSpPr>
          <p:cNvPr id="2" name="TextBox 1">
            <a:extLst>
              <a:ext uri="{FF2B5EF4-FFF2-40B4-BE49-F238E27FC236}">
                <a16:creationId xmlns:a16="http://schemas.microsoft.com/office/drawing/2014/main" id="{EC91B903-7486-BFB4-EB3B-EAA4A202A18F}"/>
              </a:ext>
            </a:extLst>
          </p:cNvPr>
          <p:cNvSpPr txBox="1"/>
          <p:nvPr/>
        </p:nvSpPr>
        <p:spPr>
          <a:xfrm>
            <a:off x="955623" y="4766141"/>
            <a:ext cx="10240780" cy="1938992"/>
          </a:xfrm>
          <a:prstGeom prst="rect">
            <a:avLst/>
          </a:prstGeom>
          <a:noFill/>
        </p:spPr>
        <p:txBody>
          <a:bodyPr wrap="square" rtlCol="0">
            <a:spAutoFit/>
          </a:bodyPr>
          <a:lstStyle/>
          <a:p>
            <a:r>
              <a:rPr lang="en-US" sz="2400" dirty="0">
                <a:latin typeface="Trebuchet MS" panose="020B0703020202090204" pitchFamily="34" charset="0"/>
              </a:rPr>
              <a:t>High Frequency Stimulation (HFS): allows for observation of long-term potentiation or depression</a:t>
            </a:r>
          </a:p>
          <a:p>
            <a:endParaRPr lang="en-US" sz="2400" dirty="0">
              <a:latin typeface="Trebuchet MS" panose="020B0703020202090204" pitchFamily="34" charset="0"/>
            </a:endParaRPr>
          </a:p>
          <a:p>
            <a:r>
              <a:rPr lang="en-US" sz="2400" dirty="0">
                <a:solidFill>
                  <a:schemeClr val="tx1">
                    <a:lumMod val="50000"/>
                    <a:lumOff val="50000"/>
                  </a:schemeClr>
                </a:solidFill>
                <a:latin typeface="Trebuchet MS" panose="020B0703020202090204" pitchFamily="34" charset="0"/>
              </a:rPr>
              <a:t>100 Hz for 4 seconds, twice, 20 seconds apart</a:t>
            </a:r>
          </a:p>
          <a:p>
            <a:endParaRPr lang="en-US" sz="2400" dirty="0">
              <a:latin typeface="Trebuchet MS" panose="020B0703020202090204" pitchFamily="34" charset="0"/>
            </a:endParaRPr>
          </a:p>
        </p:txBody>
      </p:sp>
    </p:spTree>
    <p:extLst>
      <p:ext uri="{BB962C8B-B14F-4D97-AF65-F5344CB8AC3E}">
        <p14:creationId xmlns:p14="http://schemas.microsoft.com/office/powerpoint/2010/main" val="325136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32FF-A5B2-CC45-EAA1-616FFA2627D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1FA4F91-B4E9-E27B-3845-D917A38D15AC}"/>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(0.4113)</a:t>
            </a:r>
          </a:p>
          <a:p>
            <a:endParaRPr lang="en-US" dirty="0"/>
          </a:p>
          <a:p>
            <a:r>
              <a:rPr lang="en-US" dirty="0"/>
              <a:t>Residuals are not normal (0.000363)</a:t>
            </a:r>
          </a:p>
          <a:p>
            <a:endParaRPr lang="en-US" dirty="0"/>
          </a:p>
          <a:p>
            <a:r>
              <a:rPr lang="en-US" dirty="0"/>
              <a:t>Kruskal-Wallis p-value = 0.1647</a:t>
            </a:r>
          </a:p>
          <a:p>
            <a:r>
              <a:rPr lang="en-US" dirty="0"/>
              <a:t>Not significant </a:t>
            </a:r>
          </a:p>
        </p:txBody>
      </p:sp>
      <p:pic>
        <p:nvPicPr>
          <p:cNvPr id="3" name="Picture 2" descr="A graph of a bar graph&#10;&#10;AI-generated content may be incorrect.">
            <a:extLst>
              <a:ext uri="{FF2B5EF4-FFF2-40B4-BE49-F238E27FC236}">
                <a16:creationId xmlns:a16="http://schemas.microsoft.com/office/drawing/2014/main" id="{812DF6BD-0DFD-1AC1-EE30-B6FEA6928772}"/>
              </a:ext>
            </a:extLst>
          </p:cNvPr>
          <p:cNvPicPr>
            <a:picLocks noChangeAspect="1"/>
          </p:cNvPicPr>
          <p:nvPr/>
        </p:nvPicPr>
        <p:blipFill>
          <a:blip r:embed="rId3"/>
          <a:stretch>
            <a:fillRect/>
          </a:stretch>
        </p:blipFill>
        <p:spPr>
          <a:xfrm>
            <a:off x="239155" y="1037602"/>
            <a:ext cx="7385448" cy="4782796"/>
          </a:xfrm>
          <a:prstGeom prst="rect">
            <a:avLst/>
          </a:prstGeom>
        </p:spPr>
      </p:pic>
    </p:spTree>
    <p:extLst>
      <p:ext uri="{BB962C8B-B14F-4D97-AF65-F5344CB8AC3E}">
        <p14:creationId xmlns:p14="http://schemas.microsoft.com/office/powerpoint/2010/main" val="2640619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CF5C-6475-A1CB-48A8-7AF08513E1B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28077AC-86B2-9138-77BA-C65F1565A12B}"/>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(0.3075)</a:t>
            </a:r>
          </a:p>
          <a:p>
            <a:endParaRPr lang="en-US" dirty="0"/>
          </a:p>
          <a:p>
            <a:r>
              <a:rPr lang="en-US" dirty="0"/>
              <a:t>Residuals are not normal (0.003404)</a:t>
            </a:r>
          </a:p>
          <a:p>
            <a:endParaRPr lang="en-US" dirty="0"/>
          </a:p>
          <a:p>
            <a:r>
              <a:rPr lang="en-US" dirty="0"/>
              <a:t>Kruskal-Wallis p-value = 0.1595</a:t>
            </a:r>
          </a:p>
          <a:p>
            <a:r>
              <a:rPr lang="en-US" dirty="0"/>
              <a:t>Not significant </a:t>
            </a:r>
          </a:p>
        </p:txBody>
      </p:sp>
      <p:pic>
        <p:nvPicPr>
          <p:cNvPr id="4" name="Picture 3" descr="A graph of different colored squares&#10;&#10;AI-generated content may be incorrect.">
            <a:extLst>
              <a:ext uri="{FF2B5EF4-FFF2-40B4-BE49-F238E27FC236}">
                <a16:creationId xmlns:a16="http://schemas.microsoft.com/office/drawing/2014/main" id="{2B9AC707-49A8-4D64-0CE7-4B0917519A85}"/>
              </a:ext>
            </a:extLst>
          </p:cNvPr>
          <p:cNvPicPr>
            <a:picLocks noChangeAspect="1"/>
          </p:cNvPicPr>
          <p:nvPr/>
        </p:nvPicPr>
        <p:blipFill>
          <a:blip r:embed="rId3"/>
          <a:stretch>
            <a:fillRect/>
          </a:stretch>
        </p:blipFill>
        <p:spPr>
          <a:xfrm>
            <a:off x="578498" y="1244981"/>
            <a:ext cx="7073902" cy="4415034"/>
          </a:xfrm>
          <a:prstGeom prst="rect">
            <a:avLst/>
          </a:prstGeom>
        </p:spPr>
      </p:pic>
    </p:spTree>
    <p:extLst>
      <p:ext uri="{BB962C8B-B14F-4D97-AF65-F5344CB8AC3E}">
        <p14:creationId xmlns:p14="http://schemas.microsoft.com/office/powerpoint/2010/main" val="3584544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13F32-67F3-F9C4-B812-F16F05304D2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DBC8BDD-14AB-4FE4-4CC9-7DE3917CB511}"/>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(0.2832)</a:t>
            </a:r>
          </a:p>
          <a:p>
            <a:endParaRPr lang="en-US" dirty="0"/>
          </a:p>
          <a:p>
            <a:r>
              <a:rPr lang="en-US" dirty="0"/>
              <a:t>Residuals are normal (0.08797)</a:t>
            </a:r>
          </a:p>
          <a:p>
            <a:endParaRPr lang="en-US" dirty="0"/>
          </a:p>
          <a:p>
            <a:r>
              <a:rPr lang="en-US" dirty="0"/>
              <a:t>ANOVA p-value = 0.0766</a:t>
            </a:r>
          </a:p>
          <a:p>
            <a:r>
              <a:rPr lang="en-US" dirty="0"/>
              <a:t>Not significant </a:t>
            </a:r>
          </a:p>
        </p:txBody>
      </p:sp>
      <p:pic>
        <p:nvPicPr>
          <p:cNvPr id="4" name="Picture 3" descr="A diagram of a graph&#10;&#10;AI-generated content may be incorrect.">
            <a:extLst>
              <a:ext uri="{FF2B5EF4-FFF2-40B4-BE49-F238E27FC236}">
                <a16:creationId xmlns:a16="http://schemas.microsoft.com/office/drawing/2014/main" id="{21FB9516-7766-E3AE-2098-429B91EE2A28}"/>
              </a:ext>
            </a:extLst>
          </p:cNvPr>
          <p:cNvPicPr>
            <a:picLocks noChangeAspect="1"/>
          </p:cNvPicPr>
          <p:nvPr/>
        </p:nvPicPr>
        <p:blipFill>
          <a:blip r:embed="rId3"/>
          <a:stretch>
            <a:fillRect/>
          </a:stretch>
        </p:blipFill>
        <p:spPr>
          <a:xfrm>
            <a:off x="571630" y="1496698"/>
            <a:ext cx="6159500" cy="3911600"/>
          </a:xfrm>
          <a:prstGeom prst="rect">
            <a:avLst/>
          </a:prstGeom>
        </p:spPr>
      </p:pic>
    </p:spTree>
    <p:extLst>
      <p:ext uri="{BB962C8B-B14F-4D97-AF65-F5344CB8AC3E}">
        <p14:creationId xmlns:p14="http://schemas.microsoft.com/office/powerpoint/2010/main" val="3994004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65109-4ADB-C4CA-72C2-701ADA7EC99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6E2C50B-87D9-9EFF-AE73-3973E1690FB0}"/>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(0.05761)</a:t>
            </a:r>
          </a:p>
          <a:p>
            <a:endParaRPr lang="en-US" dirty="0"/>
          </a:p>
          <a:p>
            <a:r>
              <a:rPr lang="en-US" dirty="0"/>
              <a:t>Residuals are normal (0.3914)</a:t>
            </a:r>
          </a:p>
          <a:p>
            <a:endParaRPr lang="en-US" dirty="0"/>
          </a:p>
          <a:p>
            <a:r>
              <a:rPr lang="en-US" dirty="0"/>
              <a:t>ANOVA p-value = 0.149</a:t>
            </a:r>
          </a:p>
          <a:p>
            <a:r>
              <a:rPr lang="en-US" dirty="0"/>
              <a:t>Not significant </a:t>
            </a:r>
          </a:p>
        </p:txBody>
      </p:sp>
      <p:pic>
        <p:nvPicPr>
          <p:cNvPr id="3" name="Picture 2" descr="A graph of different colored squares&#10;&#10;AI-generated content may be incorrect.">
            <a:extLst>
              <a:ext uri="{FF2B5EF4-FFF2-40B4-BE49-F238E27FC236}">
                <a16:creationId xmlns:a16="http://schemas.microsoft.com/office/drawing/2014/main" id="{DB746A4C-CFB0-9DB8-C7AA-6A8E20E301FD}"/>
              </a:ext>
            </a:extLst>
          </p:cNvPr>
          <p:cNvPicPr>
            <a:picLocks noChangeAspect="1"/>
          </p:cNvPicPr>
          <p:nvPr/>
        </p:nvPicPr>
        <p:blipFill>
          <a:blip r:embed="rId3"/>
          <a:stretch>
            <a:fillRect/>
          </a:stretch>
        </p:blipFill>
        <p:spPr>
          <a:xfrm>
            <a:off x="239155" y="1117134"/>
            <a:ext cx="7414782" cy="4623731"/>
          </a:xfrm>
          <a:prstGeom prst="rect">
            <a:avLst/>
          </a:prstGeom>
        </p:spPr>
      </p:pic>
    </p:spTree>
    <p:extLst>
      <p:ext uri="{BB962C8B-B14F-4D97-AF65-F5344CB8AC3E}">
        <p14:creationId xmlns:p14="http://schemas.microsoft.com/office/powerpoint/2010/main" val="3720602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E2DA7-5930-88E3-EBDA-F84FD6C295B9}"/>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D94A6A63-FF2B-D56F-CE9D-129D41A1470C}"/>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ABFFCD61-D4AD-6530-82C3-03BD3678734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C80929C4-BC23-0B82-AFCB-4725E847E4F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0D25369F-E170-464B-F912-529A3AA092BF}"/>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42E22D1D-C935-A2A8-1FB2-38870FC48B0D}"/>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06973-7803-63C2-ACEE-670BCCCF82AC}"/>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7CD64CA3-4D81-29C8-AEA9-7587ABDC394D}"/>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8596F34-8D90-ECE6-8C88-23E7A3B9D375}"/>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331B7CA-34C5-19B5-DCF9-DB16F9736260}"/>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233FB98-0622-2E87-84E9-EEA8BD7636E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3FEFE70-5508-A7CB-7026-3C76E38CD5EA}"/>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7E6A0DF-9CF7-B913-68DB-D8BB7C70B948}"/>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A31661-990D-56B7-EC6B-47C6A04EDED4}"/>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6E7F75C-6312-698F-545C-163F5ECC3E96}"/>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5960A4AE-B0DF-4C37-DF30-906DBD64E2AF}"/>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Acute stress</a:t>
            </a:r>
            <a:endParaRPr lang="en-US" sz="3200" b="1" dirty="0"/>
          </a:p>
        </p:txBody>
      </p:sp>
    </p:spTree>
    <p:extLst>
      <p:ext uri="{BB962C8B-B14F-4D97-AF65-F5344CB8AC3E}">
        <p14:creationId xmlns:p14="http://schemas.microsoft.com/office/powerpoint/2010/main" val="3182306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F1335-0ED5-5473-713B-EDB79F81291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E156B16-324E-49B1-8F8E-145A48E0868B}"/>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(0.3504)</a:t>
            </a:r>
          </a:p>
          <a:p>
            <a:endParaRPr lang="en-US" dirty="0"/>
          </a:p>
          <a:p>
            <a:r>
              <a:rPr lang="en-US" dirty="0"/>
              <a:t>Residuals are normal (0.9864)</a:t>
            </a:r>
          </a:p>
          <a:p>
            <a:endParaRPr lang="en-US" dirty="0"/>
          </a:p>
          <a:p>
            <a:r>
              <a:rPr lang="en-US" dirty="0"/>
              <a:t>ANOVA p-value = 0.0617</a:t>
            </a:r>
          </a:p>
          <a:p>
            <a:r>
              <a:rPr lang="en-US" dirty="0"/>
              <a:t>Not significant </a:t>
            </a:r>
          </a:p>
        </p:txBody>
      </p:sp>
      <p:pic>
        <p:nvPicPr>
          <p:cNvPr id="4" name="Picture 3" descr="A diagram of a graph&#10;&#10;AI-generated content may be incorrect.">
            <a:extLst>
              <a:ext uri="{FF2B5EF4-FFF2-40B4-BE49-F238E27FC236}">
                <a16:creationId xmlns:a16="http://schemas.microsoft.com/office/drawing/2014/main" id="{96D97C67-C1F2-1B39-9A5C-0ADC2C06D376}"/>
              </a:ext>
            </a:extLst>
          </p:cNvPr>
          <p:cNvPicPr>
            <a:picLocks noChangeAspect="1"/>
          </p:cNvPicPr>
          <p:nvPr/>
        </p:nvPicPr>
        <p:blipFill>
          <a:blip r:embed="rId3"/>
          <a:stretch>
            <a:fillRect/>
          </a:stretch>
        </p:blipFill>
        <p:spPr>
          <a:xfrm>
            <a:off x="239155" y="1119845"/>
            <a:ext cx="7550882" cy="4665305"/>
          </a:xfrm>
          <a:prstGeom prst="rect">
            <a:avLst/>
          </a:prstGeom>
        </p:spPr>
      </p:pic>
    </p:spTree>
    <p:extLst>
      <p:ext uri="{BB962C8B-B14F-4D97-AF65-F5344CB8AC3E}">
        <p14:creationId xmlns:p14="http://schemas.microsoft.com/office/powerpoint/2010/main" val="3955095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71CB9-49A4-8784-B6EF-36EC4003B9A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8043268-C60B-3285-E763-22B7AC0BEAE4}"/>
              </a:ext>
            </a:extLst>
          </p:cNvPr>
          <p:cNvSpPr txBox="1"/>
          <p:nvPr/>
        </p:nvSpPr>
        <p:spPr>
          <a:xfrm>
            <a:off x="7886701" y="1698172"/>
            <a:ext cx="4066144" cy="1754326"/>
          </a:xfrm>
          <a:prstGeom prst="rect">
            <a:avLst/>
          </a:prstGeom>
          <a:noFill/>
        </p:spPr>
        <p:txBody>
          <a:bodyPr wrap="square" rtlCol="0">
            <a:spAutoFit/>
          </a:bodyPr>
          <a:lstStyle/>
          <a:p>
            <a:r>
              <a:rPr lang="en-US" dirty="0"/>
              <a:t>Variances are homogenous (0.1173)</a:t>
            </a:r>
          </a:p>
          <a:p>
            <a:endParaRPr lang="en-US" dirty="0"/>
          </a:p>
          <a:p>
            <a:r>
              <a:rPr lang="en-US" dirty="0"/>
              <a:t>Residuals are normal (0.5332)</a:t>
            </a:r>
          </a:p>
          <a:p>
            <a:endParaRPr lang="en-US" dirty="0"/>
          </a:p>
          <a:p>
            <a:r>
              <a:rPr lang="en-US" dirty="0"/>
              <a:t>ANOVA p-value = 0.143</a:t>
            </a:r>
          </a:p>
          <a:p>
            <a:r>
              <a:rPr lang="en-US" dirty="0"/>
              <a:t>Not significant </a:t>
            </a:r>
          </a:p>
        </p:txBody>
      </p:sp>
      <p:pic>
        <p:nvPicPr>
          <p:cNvPr id="3" name="Picture 2" descr="A diagram of different colored squares&#10;&#10;AI-generated content may be incorrect.">
            <a:extLst>
              <a:ext uri="{FF2B5EF4-FFF2-40B4-BE49-F238E27FC236}">
                <a16:creationId xmlns:a16="http://schemas.microsoft.com/office/drawing/2014/main" id="{561CA43B-5736-3F0F-8986-0566A0884A7F}"/>
              </a:ext>
            </a:extLst>
          </p:cNvPr>
          <p:cNvPicPr>
            <a:picLocks noChangeAspect="1"/>
          </p:cNvPicPr>
          <p:nvPr/>
        </p:nvPicPr>
        <p:blipFill>
          <a:blip r:embed="rId3"/>
          <a:stretch>
            <a:fillRect/>
          </a:stretch>
        </p:blipFill>
        <p:spPr>
          <a:xfrm>
            <a:off x="1155700" y="1492250"/>
            <a:ext cx="6299200" cy="3873500"/>
          </a:xfrm>
          <a:prstGeom prst="rect">
            <a:avLst/>
          </a:prstGeom>
        </p:spPr>
      </p:pic>
    </p:spTree>
    <p:extLst>
      <p:ext uri="{BB962C8B-B14F-4D97-AF65-F5344CB8AC3E}">
        <p14:creationId xmlns:p14="http://schemas.microsoft.com/office/powerpoint/2010/main" val="2087155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0E828-A3F5-C7A2-61EA-C11BC5B59DE3}"/>
            </a:ext>
          </a:extLst>
        </p:cNvPr>
        <p:cNvGrpSpPr/>
        <p:nvPr/>
      </p:nvGrpSpPr>
      <p:grpSpPr>
        <a:xfrm>
          <a:off x="0" y="0"/>
          <a:ext cx="0" cy="0"/>
          <a:chOff x="0" y="0"/>
          <a:chExt cx="0" cy="0"/>
        </a:xfrm>
      </p:grpSpPr>
      <p:pic>
        <p:nvPicPr>
          <p:cNvPr id="6" name="Picture 5" descr="A graph of different colored dots&#10;&#10;AI-generated content may be incorrect.">
            <a:extLst>
              <a:ext uri="{FF2B5EF4-FFF2-40B4-BE49-F238E27FC236}">
                <a16:creationId xmlns:a16="http://schemas.microsoft.com/office/drawing/2014/main" id="{C007B844-D616-965D-1D38-D1A2304C30E3}"/>
              </a:ext>
            </a:extLst>
          </p:cNvPr>
          <p:cNvPicPr>
            <a:picLocks noChangeAspect="1"/>
          </p:cNvPicPr>
          <p:nvPr/>
        </p:nvPicPr>
        <p:blipFill>
          <a:blip r:embed="rId3"/>
          <a:srcRect r="23854" b="7532"/>
          <a:stretch>
            <a:fillRect/>
          </a:stretch>
        </p:blipFill>
        <p:spPr>
          <a:xfrm>
            <a:off x="152400" y="1439884"/>
            <a:ext cx="5737011" cy="4976188"/>
          </a:xfrm>
          <a:prstGeom prst="rect">
            <a:avLst/>
          </a:prstGeom>
        </p:spPr>
      </p:pic>
      <p:pic>
        <p:nvPicPr>
          <p:cNvPr id="7" name="Picture 6" descr="A chart of different types of lines&#10;&#10;AI-generated content may be incorrect.">
            <a:extLst>
              <a:ext uri="{FF2B5EF4-FFF2-40B4-BE49-F238E27FC236}">
                <a16:creationId xmlns:a16="http://schemas.microsoft.com/office/drawing/2014/main" id="{D3C11D15-22DC-1535-4211-67C4A388BF85}"/>
              </a:ext>
            </a:extLst>
          </p:cNvPr>
          <p:cNvPicPr>
            <a:picLocks noChangeAspect="1"/>
          </p:cNvPicPr>
          <p:nvPr/>
        </p:nvPicPr>
        <p:blipFill>
          <a:blip r:embed="rId4"/>
          <a:stretch>
            <a:fillRect/>
          </a:stretch>
        </p:blipFill>
        <p:spPr>
          <a:xfrm>
            <a:off x="5737011" y="1249818"/>
            <a:ext cx="6454989" cy="4610707"/>
          </a:xfrm>
          <a:prstGeom prst="rect">
            <a:avLst/>
          </a:prstGeom>
        </p:spPr>
      </p:pic>
      <p:sp>
        <p:nvSpPr>
          <p:cNvPr id="10" name="Title 1">
            <a:extLst>
              <a:ext uri="{FF2B5EF4-FFF2-40B4-BE49-F238E27FC236}">
                <a16:creationId xmlns:a16="http://schemas.microsoft.com/office/drawing/2014/main" id="{B1740C7E-4A17-4F1B-483B-E8A7DB7DEACA}"/>
              </a:ext>
            </a:extLst>
          </p:cNvPr>
          <p:cNvSpPr>
            <a:spLocks noGrp="1"/>
          </p:cNvSpPr>
          <p:nvPr>
            <p:ph type="title"/>
          </p:nvPr>
        </p:nvSpPr>
        <p:spPr/>
        <p:txBody>
          <a:bodyPr/>
          <a:lstStyle/>
          <a:p>
            <a:r>
              <a:rPr lang="en-US" dirty="0">
                <a:latin typeface="Trebuchet MS" panose="020B0703020202090204" pitchFamily="34" charset="0"/>
              </a:rPr>
              <a:t>Summary of Current Data</a:t>
            </a:r>
            <a:endParaRPr lang="en-US" dirty="0"/>
          </a:p>
        </p:txBody>
      </p:sp>
      <p:sp>
        <p:nvSpPr>
          <p:cNvPr id="2" name="TextBox 1">
            <a:extLst>
              <a:ext uri="{FF2B5EF4-FFF2-40B4-BE49-F238E27FC236}">
                <a16:creationId xmlns:a16="http://schemas.microsoft.com/office/drawing/2014/main" id="{00FB99AD-FA96-76BD-2A5A-92E73384E7AB}"/>
              </a:ext>
            </a:extLst>
          </p:cNvPr>
          <p:cNvSpPr txBox="1"/>
          <p:nvPr/>
        </p:nvSpPr>
        <p:spPr>
          <a:xfrm>
            <a:off x="7796463" y="5860525"/>
            <a:ext cx="3236495" cy="923330"/>
          </a:xfrm>
          <a:prstGeom prst="rect">
            <a:avLst/>
          </a:prstGeom>
          <a:noFill/>
        </p:spPr>
        <p:txBody>
          <a:bodyPr wrap="square" rtlCol="0">
            <a:spAutoFit/>
          </a:bodyPr>
          <a:lstStyle/>
          <a:p>
            <a:r>
              <a:rPr lang="en-US" dirty="0"/>
              <a:t>I still think this is a valid use of t-tests so the acute is still a significant result</a:t>
            </a:r>
          </a:p>
        </p:txBody>
      </p:sp>
      <p:sp>
        <p:nvSpPr>
          <p:cNvPr id="3" name="Rectangle 2">
            <a:extLst>
              <a:ext uri="{FF2B5EF4-FFF2-40B4-BE49-F238E27FC236}">
                <a16:creationId xmlns:a16="http://schemas.microsoft.com/office/drawing/2014/main" id="{25D1F6F1-6C3D-5B01-FB3D-675DDF79F1D9}"/>
              </a:ext>
            </a:extLst>
          </p:cNvPr>
          <p:cNvSpPr/>
          <p:nvPr/>
        </p:nvSpPr>
        <p:spPr>
          <a:xfrm>
            <a:off x="3609474" y="2466474"/>
            <a:ext cx="2033337" cy="4932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24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8EA2-B887-C58F-3AB9-7FD8FBCE03B3}"/>
            </a:ext>
          </a:extLst>
        </p:cNvPr>
        <p:cNvGrpSpPr/>
        <p:nvPr/>
      </p:nvGrpSpPr>
      <p:grpSpPr>
        <a:xfrm>
          <a:off x="0" y="0"/>
          <a:ext cx="0" cy="0"/>
          <a:chOff x="0" y="0"/>
          <a:chExt cx="0" cy="0"/>
        </a:xfrm>
      </p:grpSpPr>
      <p:sp>
        <p:nvSpPr>
          <p:cNvPr id="22" name="Down Arrow Callout 21">
            <a:extLst>
              <a:ext uri="{FF2B5EF4-FFF2-40B4-BE49-F238E27FC236}">
                <a16:creationId xmlns:a16="http://schemas.microsoft.com/office/drawing/2014/main" id="{5EB134D5-BBC3-D820-399F-357C5BD82DE8}"/>
              </a:ext>
            </a:extLst>
          </p:cNvPr>
          <p:cNvSpPr/>
          <p:nvPr/>
        </p:nvSpPr>
        <p:spPr>
          <a:xfrm>
            <a:off x="7897926" y="344663"/>
            <a:ext cx="3378506" cy="2170323"/>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Hypothalamic-Pituitary-Adrenal Axis</a:t>
            </a:r>
          </a:p>
        </p:txBody>
      </p:sp>
      <p:sp>
        <p:nvSpPr>
          <p:cNvPr id="27" name="Rectangle 26">
            <a:extLst>
              <a:ext uri="{FF2B5EF4-FFF2-40B4-BE49-F238E27FC236}">
                <a16:creationId xmlns:a16="http://schemas.microsoft.com/office/drawing/2014/main" id="{C1E832E7-41E7-1B49-12D0-F8F0194182EF}"/>
              </a:ext>
            </a:extLst>
          </p:cNvPr>
          <p:cNvSpPr/>
          <p:nvPr/>
        </p:nvSpPr>
        <p:spPr>
          <a:xfrm>
            <a:off x="7897926" y="5131943"/>
            <a:ext cx="3378506" cy="727114"/>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Cortisol ↑ appetite</a:t>
            </a:r>
          </a:p>
        </p:txBody>
      </p:sp>
      <p:sp>
        <p:nvSpPr>
          <p:cNvPr id="3" name="Down Arrow Callout 2">
            <a:extLst>
              <a:ext uri="{FF2B5EF4-FFF2-40B4-BE49-F238E27FC236}">
                <a16:creationId xmlns:a16="http://schemas.microsoft.com/office/drawing/2014/main" id="{4C39F655-FFA0-6276-5253-EA4135575D12}"/>
              </a:ext>
            </a:extLst>
          </p:cNvPr>
          <p:cNvSpPr/>
          <p:nvPr/>
        </p:nvSpPr>
        <p:spPr>
          <a:xfrm>
            <a:off x="7897927" y="2642135"/>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CRH ↓ appetite</a:t>
            </a:r>
          </a:p>
        </p:txBody>
      </p:sp>
      <p:sp>
        <p:nvSpPr>
          <p:cNvPr id="4" name="Down Arrow Callout 3">
            <a:extLst>
              <a:ext uri="{FF2B5EF4-FFF2-40B4-BE49-F238E27FC236}">
                <a16:creationId xmlns:a16="http://schemas.microsoft.com/office/drawing/2014/main" id="{3C85AB48-5FC7-F572-6F07-E6B19786DBC6}"/>
              </a:ext>
            </a:extLst>
          </p:cNvPr>
          <p:cNvSpPr/>
          <p:nvPr/>
        </p:nvSpPr>
        <p:spPr>
          <a:xfrm>
            <a:off x="7897926" y="3887039"/>
            <a:ext cx="3378505" cy="1117755"/>
          </a:xfrm>
          <a:prstGeom prst="downArrowCallou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ACTH</a:t>
            </a:r>
          </a:p>
        </p:txBody>
      </p:sp>
      <p:sp>
        <p:nvSpPr>
          <p:cNvPr id="14" name="Right Arrow Callout 13">
            <a:extLst>
              <a:ext uri="{FF2B5EF4-FFF2-40B4-BE49-F238E27FC236}">
                <a16:creationId xmlns:a16="http://schemas.microsoft.com/office/drawing/2014/main" id="{ECEAE28C-12B9-4799-2B92-CAC9C3AE827A}"/>
              </a:ext>
            </a:extLst>
          </p:cNvPr>
          <p:cNvSpPr/>
          <p:nvPr/>
        </p:nvSpPr>
        <p:spPr>
          <a:xfrm>
            <a:off x="3463992" y="2342863"/>
            <a:ext cx="4196661" cy="1244904"/>
          </a:xfrm>
          <a:prstGeom prst="rightArrowCallout">
            <a:avLst>
              <a:gd name="adj1" fmla="val 25000"/>
              <a:gd name="adj2" fmla="val 25000"/>
              <a:gd name="adj3" fmla="val 25000"/>
              <a:gd name="adj4" fmla="val 80728"/>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Trebuchet MS" panose="020B0703020202090204" pitchFamily="34" charset="0"/>
              </a:rPr>
              <a:t>Norepinephrine ↓ appetite</a:t>
            </a:r>
          </a:p>
          <a:p>
            <a:pPr algn="ctr"/>
            <a:endParaRPr lang="en-US" sz="2000" dirty="0">
              <a:latin typeface="Trebuchet MS" panose="020B0703020202090204" pitchFamily="34" charset="0"/>
            </a:endParaRPr>
          </a:p>
          <a:p>
            <a:pPr algn="ctr"/>
            <a:r>
              <a:rPr lang="en-US" sz="2000" dirty="0">
                <a:latin typeface="Trebuchet MS" panose="020B0703020202090204" pitchFamily="34" charset="0"/>
              </a:rPr>
              <a:t>Epinephrine ↓ appetite</a:t>
            </a:r>
          </a:p>
        </p:txBody>
      </p:sp>
      <p:sp>
        <p:nvSpPr>
          <p:cNvPr id="15" name="Right Arrow Callout 14">
            <a:extLst>
              <a:ext uri="{FF2B5EF4-FFF2-40B4-BE49-F238E27FC236}">
                <a16:creationId xmlns:a16="http://schemas.microsoft.com/office/drawing/2014/main" id="{6E3821D5-3344-3D87-F663-7EE439C1D0B3}"/>
              </a:ext>
            </a:extLst>
          </p:cNvPr>
          <p:cNvSpPr/>
          <p:nvPr/>
        </p:nvSpPr>
        <p:spPr>
          <a:xfrm>
            <a:off x="338671" y="2034389"/>
            <a:ext cx="2938847" cy="1861852"/>
          </a:xfrm>
          <a:prstGeom prst="rightArrowCallout">
            <a:avLst>
              <a:gd name="adj1" fmla="val 21362"/>
              <a:gd name="adj2" fmla="val 25000"/>
              <a:gd name="adj3" fmla="val 25000"/>
              <a:gd name="adj4" fmla="val 76886"/>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latin typeface="Trebuchet MS" panose="020B0703020202090204" pitchFamily="34" charset="0"/>
              </a:rPr>
              <a:t>Sympathetic </a:t>
            </a:r>
          </a:p>
          <a:p>
            <a:pPr algn="ctr"/>
            <a:r>
              <a:rPr lang="en-US" sz="2700" dirty="0">
                <a:latin typeface="Trebuchet MS" panose="020B0703020202090204" pitchFamily="34" charset="0"/>
              </a:rPr>
              <a:t>Nervous </a:t>
            </a:r>
          </a:p>
          <a:p>
            <a:pPr algn="ctr"/>
            <a:r>
              <a:rPr lang="en-US" sz="2700" dirty="0">
                <a:latin typeface="Trebuchet MS" panose="020B0703020202090204" pitchFamily="34" charset="0"/>
              </a:rPr>
              <a:t>System</a:t>
            </a:r>
            <a:endParaRPr lang="en-US" sz="2700" dirty="0"/>
          </a:p>
        </p:txBody>
      </p:sp>
      <p:cxnSp>
        <p:nvCxnSpPr>
          <p:cNvPr id="5" name="Straight Connector 4">
            <a:extLst>
              <a:ext uri="{FF2B5EF4-FFF2-40B4-BE49-F238E27FC236}">
                <a16:creationId xmlns:a16="http://schemas.microsoft.com/office/drawing/2014/main" id="{E1B29BA4-E93F-A8AF-D341-5EC48CB375A5}"/>
              </a:ext>
            </a:extLst>
          </p:cNvPr>
          <p:cNvCxnSpPr>
            <a:cxnSpLocks/>
            <a:stCxn id="27" idx="3"/>
          </p:cNvCxnSpPr>
          <p:nvPr/>
        </p:nvCxnSpPr>
        <p:spPr>
          <a:xfrm>
            <a:off x="11276432" y="5495500"/>
            <a:ext cx="446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54FA81D-54D2-7C8D-C311-B2427B03431E}"/>
              </a:ext>
            </a:extLst>
          </p:cNvPr>
          <p:cNvCxnSpPr>
            <a:cxnSpLocks/>
          </p:cNvCxnSpPr>
          <p:nvPr/>
        </p:nvCxnSpPr>
        <p:spPr>
          <a:xfrm>
            <a:off x="11698369" y="4235665"/>
            <a:ext cx="0" cy="125983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18ADDE2-88F9-1866-D98A-95CADB4ACF43}"/>
              </a:ext>
            </a:extLst>
          </p:cNvPr>
          <p:cNvCxnSpPr>
            <a:cxnSpLocks/>
          </p:cNvCxnSpPr>
          <p:nvPr/>
        </p:nvCxnSpPr>
        <p:spPr>
          <a:xfrm>
            <a:off x="11409405" y="4235665"/>
            <a:ext cx="30775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CF94389-FFDD-2735-425A-5E1BBB614C72}"/>
              </a:ext>
            </a:extLst>
          </p:cNvPr>
          <p:cNvCxnSpPr>
            <a:cxnSpLocks/>
          </p:cNvCxnSpPr>
          <p:nvPr/>
        </p:nvCxnSpPr>
        <p:spPr>
          <a:xfrm flipV="1">
            <a:off x="11401237" y="4137694"/>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1D86256-E761-FBCE-53C1-EA7B4705A79F}"/>
              </a:ext>
            </a:extLst>
          </p:cNvPr>
          <p:cNvCxnSpPr>
            <a:cxnSpLocks/>
          </p:cNvCxnSpPr>
          <p:nvPr/>
        </p:nvCxnSpPr>
        <p:spPr>
          <a:xfrm>
            <a:off x="11252358" y="5704171"/>
            <a:ext cx="670011"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118D92F-8F65-DF44-1C98-5647181AD81E}"/>
              </a:ext>
            </a:extLst>
          </p:cNvPr>
          <p:cNvCxnSpPr>
            <a:cxnSpLocks/>
          </p:cNvCxnSpPr>
          <p:nvPr/>
        </p:nvCxnSpPr>
        <p:spPr>
          <a:xfrm>
            <a:off x="11894811" y="2926386"/>
            <a:ext cx="0" cy="277778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9712D5F-7544-06B6-43FC-B7ACBEDB2FEB}"/>
              </a:ext>
            </a:extLst>
          </p:cNvPr>
          <p:cNvCxnSpPr>
            <a:cxnSpLocks/>
          </p:cNvCxnSpPr>
          <p:nvPr/>
        </p:nvCxnSpPr>
        <p:spPr>
          <a:xfrm>
            <a:off x="11409405" y="2954206"/>
            <a:ext cx="486668" cy="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A592B2A-C752-65E7-D0B4-0A88FE679C90}"/>
              </a:ext>
            </a:extLst>
          </p:cNvPr>
          <p:cNvCxnSpPr>
            <a:cxnSpLocks/>
          </p:cNvCxnSpPr>
          <p:nvPr/>
        </p:nvCxnSpPr>
        <p:spPr>
          <a:xfrm flipV="1">
            <a:off x="11401237" y="2856235"/>
            <a:ext cx="0" cy="206208"/>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D1F5C124-69BA-8205-14F0-7FE553C95A0E}"/>
              </a:ext>
            </a:extLst>
          </p:cNvPr>
          <p:cNvGrpSpPr/>
          <p:nvPr/>
        </p:nvGrpSpPr>
        <p:grpSpPr>
          <a:xfrm rot="18960092">
            <a:off x="11319525" y="4583359"/>
            <a:ext cx="766387" cy="752093"/>
            <a:chOff x="7743462" y="4896091"/>
            <a:chExt cx="1782501" cy="1782501"/>
          </a:xfrm>
        </p:grpSpPr>
        <p:sp>
          <p:nvSpPr>
            <p:cNvPr id="31" name="Rectangle 30">
              <a:extLst>
                <a:ext uri="{FF2B5EF4-FFF2-40B4-BE49-F238E27FC236}">
                  <a16:creationId xmlns:a16="http://schemas.microsoft.com/office/drawing/2014/main" id="{883B29E2-8D2E-02C9-AFA7-FE492B8DFFD5}"/>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62560D5-B8C5-AB9A-673C-0C957FA98B42}"/>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635AAF20-C10E-7E82-247D-8CD9A3660D5B}"/>
              </a:ext>
            </a:extLst>
          </p:cNvPr>
          <p:cNvGrpSpPr/>
          <p:nvPr/>
        </p:nvGrpSpPr>
        <p:grpSpPr>
          <a:xfrm rot="18960092">
            <a:off x="11470136" y="3183606"/>
            <a:ext cx="766387" cy="752093"/>
            <a:chOff x="7743462" y="4896091"/>
            <a:chExt cx="1782501" cy="1782501"/>
          </a:xfrm>
        </p:grpSpPr>
        <p:sp>
          <p:nvSpPr>
            <p:cNvPr id="34" name="Rectangle 33">
              <a:extLst>
                <a:ext uri="{FF2B5EF4-FFF2-40B4-BE49-F238E27FC236}">
                  <a16:creationId xmlns:a16="http://schemas.microsoft.com/office/drawing/2014/main" id="{F6F6F99A-4F1A-6C7B-A9F3-081EC59CFB33}"/>
                </a:ext>
              </a:extLst>
            </p:cNvPr>
            <p:cNvSpPr/>
            <p:nvPr/>
          </p:nvSpPr>
          <p:spPr>
            <a:xfrm>
              <a:off x="8565266"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82CAD5FF-2E6C-C84B-DBA9-A594E7A482BC}"/>
                </a:ext>
              </a:extLst>
            </p:cNvPr>
            <p:cNvSpPr/>
            <p:nvPr/>
          </p:nvSpPr>
          <p:spPr>
            <a:xfrm rot="5400000">
              <a:off x="8565265" y="4896091"/>
              <a:ext cx="138896" cy="178250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Content Placeholder 2">
            <a:extLst>
              <a:ext uri="{FF2B5EF4-FFF2-40B4-BE49-F238E27FC236}">
                <a16:creationId xmlns:a16="http://schemas.microsoft.com/office/drawing/2014/main" id="{962F0095-47D7-9989-F07F-82A106A37756}"/>
              </a:ext>
            </a:extLst>
          </p:cNvPr>
          <p:cNvSpPr txBox="1">
            <a:spLocks/>
          </p:cNvSpPr>
          <p:nvPr/>
        </p:nvSpPr>
        <p:spPr>
          <a:xfrm>
            <a:off x="193273" y="4544844"/>
            <a:ext cx="7058716" cy="82912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Increases consumption of highly palatable “comfort foods”</a:t>
            </a:r>
          </a:p>
        </p:txBody>
      </p:sp>
      <p:sp>
        <p:nvSpPr>
          <p:cNvPr id="37" name="Content Placeholder 2">
            <a:extLst>
              <a:ext uri="{FF2B5EF4-FFF2-40B4-BE49-F238E27FC236}">
                <a16:creationId xmlns:a16="http://schemas.microsoft.com/office/drawing/2014/main" id="{1A53E87F-FFEE-31A5-D0E0-AEB7F0F16FB1}"/>
              </a:ext>
            </a:extLst>
          </p:cNvPr>
          <p:cNvSpPr txBox="1">
            <a:spLocks/>
          </p:cNvSpPr>
          <p:nvPr/>
        </p:nvSpPr>
        <p:spPr>
          <a:xfrm>
            <a:off x="193273" y="5421177"/>
            <a:ext cx="7955986" cy="18292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Trebuchet MS" panose="020B0703020202090204" pitchFamily="34" charset="0"/>
              </a:rPr>
              <a:t>Risk factors for increased food intake under chronic stress in humans include being female, overweight,     or having a history of food restriction</a:t>
            </a:r>
          </a:p>
        </p:txBody>
      </p:sp>
      <p:sp>
        <p:nvSpPr>
          <p:cNvPr id="38" name="TextBox 37">
            <a:extLst>
              <a:ext uri="{FF2B5EF4-FFF2-40B4-BE49-F238E27FC236}">
                <a16:creationId xmlns:a16="http://schemas.microsoft.com/office/drawing/2014/main" id="{8DEF25E3-02AB-046E-C650-B6A4A55123D3}"/>
              </a:ext>
            </a:extLst>
          </p:cNvPr>
          <p:cNvSpPr txBox="1"/>
          <p:nvPr/>
        </p:nvSpPr>
        <p:spPr>
          <a:xfrm>
            <a:off x="0" y="605926"/>
            <a:ext cx="7299900" cy="584775"/>
          </a:xfrm>
          <a:prstGeom prst="rect">
            <a:avLst/>
          </a:prstGeom>
          <a:noFill/>
        </p:spPr>
        <p:txBody>
          <a:bodyPr wrap="square" rtlCol="0">
            <a:spAutoFit/>
          </a:bodyPr>
          <a:lstStyle/>
          <a:p>
            <a:pPr algn="ctr"/>
            <a:r>
              <a:rPr lang="en-US" sz="3200" b="1" dirty="0">
                <a:latin typeface="Trebuchet MS" panose="020B0703020202090204" pitchFamily="34" charset="0"/>
              </a:rPr>
              <a:t>Repeated stress</a:t>
            </a:r>
            <a:endParaRPr lang="en-US" sz="3200" b="1" dirty="0"/>
          </a:p>
        </p:txBody>
      </p:sp>
    </p:spTree>
    <p:extLst>
      <p:ext uri="{BB962C8B-B14F-4D97-AF65-F5344CB8AC3E}">
        <p14:creationId xmlns:p14="http://schemas.microsoft.com/office/powerpoint/2010/main" val="288686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96A6-C702-D22D-DF94-272715D6CA9B}"/>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0E5539DE-CB7B-C1BA-4667-1549FA17F691}"/>
              </a:ext>
            </a:extLst>
          </p:cNvPr>
          <p:cNvPicPr>
            <a:picLocks noChangeAspect="1"/>
          </p:cNvPicPr>
          <p:nvPr/>
        </p:nvPicPr>
        <p:blipFill>
          <a:blip r:embed="rId3"/>
          <a:srcRect r="59894" b="60943"/>
          <a:stretch>
            <a:fillRect/>
          </a:stretch>
        </p:blipFill>
        <p:spPr>
          <a:xfrm>
            <a:off x="1529967" y="1304887"/>
            <a:ext cx="3117189" cy="2124113"/>
          </a:xfrm>
          <a:prstGeom prst="rect">
            <a:avLst/>
          </a:prstGeom>
        </p:spPr>
      </p:pic>
      <p:sp>
        <p:nvSpPr>
          <p:cNvPr id="12" name="Rectangle 11">
            <a:extLst>
              <a:ext uri="{FF2B5EF4-FFF2-40B4-BE49-F238E27FC236}">
                <a16:creationId xmlns:a16="http://schemas.microsoft.com/office/drawing/2014/main" id="{2F7133BA-A325-42D2-94BC-5B51EF51BFA6}"/>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5D0214-905E-12A3-A479-8D7B88179D41}"/>
              </a:ext>
            </a:extLst>
          </p:cNvPr>
          <p:cNvSpPr/>
          <p:nvPr/>
        </p:nvSpPr>
        <p:spPr>
          <a:xfrm>
            <a:off x="2369776" y="3303225"/>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232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7C76A-A6FD-02A7-A7B3-FC843D736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33E63-4464-7756-8F66-46D6D0BF8DBC}"/>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2A634B79-7F47-004C-C98B-BF71AFD44BD7}"/>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B7FBFEEC-7365-6483-5117-5D1C3D9184B7}"/>
              </a:ext>
            </a:extLst>
          </p:cNvPr>
          <p:cNvSpPr/>
          <p:nvPr/>
        </p:nvSpPr>
        <p:spPr>
          <a:xfrm>
            <a:off x="4572001" y="1304887"/>
            <a:ext cx="4616066" cy="25620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690353-E5FB-CCD0-0E5E-8024342239D8}"/>
              </a:ext>
            </a:extLst>
          </p:cNvPr>
          <p:cNvSpPr/>
          <p:nvPr/>
        </p:nvSpPr>
        <p:spPr>
          <a:xfrm>
            <a:off x="3855904" y="2853369"/>
            <a:ext cx="925416" cy="5756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11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85FBC-13CA-20D1-7A66-CEDEDEB42D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DB425-BD3C-1A35-2015-F7A05B867081}"/>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D7AE31A8-4F1A-83BB-DC52-6CD88ECDE9CB}"/>
              </a:ext>
            </a:extLst>
          </p:cNvPr>
          <p:cNvPicPr>
            <a:picLocks noChangeAspect="1"/>
          </p:cNvPicPr>
          <p:nvPr/>
        </p:nvPicPr>
        <p:blipFill>
          <a:blip r:embed="rId3"/>
          <a:stretch>
            <a:fillRect/>
          </a:stretch>
        </p:blipFill>
        <p:spPr>
          <a:xfrm>
            <a:off x="1529967" y="1304887"/>
            <a:ext cx="7772400" cy="5438538"/>
          </a:xfrm>
          <a:prstGeom prst="rect">
            <a:avLst/>
          </a:prstGeom>
        </p:spPr>
      </p:pic>
      <p:sp>
        <p:nvSpPr>
          <p:cNvPr id="3" name="Rectangle 2">
            <a:extLst>
              <a:ext uri="{FF2B5EF4-FFF2-40B4-BE49-F238E27FC236}">
                <a16:creationId xmlns:a16="http://schemas.microsoft.com/office/drawing/2014/main" id="{E2FEF8C6-9A4C-9142-E197-8D0CE4D07334}"/>
              </a:ext>
            </a:extLst>
          </p:cNvPr>
          <p:cNvSpPr/>
          <p:nvPr/>
        </p:nvSpPr>
        <p:spPr>
          <a:xfrm>
            <a:off x="3811837" y="2853369"/>
            <a:ext cx="2886418" cy="9694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38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63E9C-CFFB-2EF3-8329-99A7B9693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0F2AAE-CC6B-49CA-7829-B09A9C48FB3E}"/>
              </a:ext>
            </a:extLst>
          </p:cNvPr>
          <p:cNvSpPr>
            <a:spLocks noGrp="1"/>
          </p:cNvSpPr>
          <p:nvPr>
            <p:ph type="title"/>
          </p:nvPr>
        </p:nvSpPr>
        <p:spPr>
          <a:xfrm>
            <a:off x="408542" y="114575"/>
            <a:ext cx="10515600" cy="1325563"/>
          </a:xfrm>
        </p:spPr>
        <p:txBody>
          <a:bodyPr/>
          <a:lstStyle/>
          <a:p>
            <a:pPr algn="ctr"/>
            <a:r>
              <a:rPr lang="en-US" dirty="0">
                <a:latin typeface="Trebuchet MS" panose="020B0703020202090204" pitchFamily="34" charset="0"/>
              </a:rPr>
              <a:t>Why study the DMH?</a:t>
            </a:r>
            <a:endParaRPr lang="en-US" dirty="0"/>
          </a:p>
        </p:txBody>
      </p:sp>
      <p:pic>
        <p:nvPicPr>
          <p:cNvPr id="11" name="Picture 10" descr="A diagram of food being injected&#10;&#10;AI-generated content may be incorrect.">
            <a:extLst>
              <a:ext uri="{FF2B5EF4-FFF2-40B4-BE49-F238E27FC236}">
                <a16:creationId xmlns:a16="http://schemas.microsoft.com/office/drawing/2014/main" id="{8B61BA83-2BAD-F42B-9AC1-E99849A15EE9}"/>
              </a:ext>
            </a:extLst>
          </p:cNvPr>
          <p:cNvPicPr>
            <a:picLocks noChangeAspect="1"/>
          </p:cNvPicPr>
          <p:nvPr/>
        </p:nvPicPr>
        <p:blipFill>
          <a:blip r:embed="rId3"/>
          <a:stretch>
            <a:fillRect/>
          </a:stretch>
        </p:blipFill>
        <p:spPr>
          <a:xfrm>
            <a:off x="1529967" y="1304887"/>
            <a:ext cx="7772400" cy="5438538"/>
          </a:xfrm>
          <a:prstGeom prst="rect">
            <a:avLst/>
          </a:prstGeom>
        </p:spPr>
      </p:pic>
    </p:spTree>
    <p:extLst>
      <p:ext uri="{BB962C8B-B14F-4D97-AF65-F5344CB8AC3E}">
        <p14:creationId xmlns:p14="http://schemas.microsoft.com/office/powerpoint/2010/main" val="2750076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9539-19B7-BC66-D8D3-7E71629D097B}"/>
              </a:ext>
            </a:extLst>
          </p:cNvPr>
          <p:cNvSpPr>
            <a:spLocks noGrp="1"/>
          </p:cNvSpPr>
          <p:nvPr>
            <p:ph type="title"/>
          </p:nvPr>
        </p:nvSpPr>
        <p:spPr>
          <a:xfrm>
            <a:off x="551145" y="388307"/>
            <a:ext cx="11185743" cy="6200383"/>
          </a:xfrm>
        </p:spPr>
        <p:txBody>
          <a:bodyPr>
            <a:normAutofit/>
          </a:bodyPr>
          <a:lstStyle/>
          <a:p>
            <a:pPr algn="ctr"/>
            <a:r>
              <a:rPr lang="en-US" sz="4800" dirty="0">
                <a:latin typeface="Trebuchet MS" panose="020B0703020202090204" pitchFamily="34" charset="0"/>
              </a:rPr>
              <a:t>Does </a:t>
            </a:r>
            <a:r>
              <a:rPr lang="en-US" sz="4800" b="1" dirty="0">
                <a:solidFill>
                  <a:srgbClr val="EB647E"/>
                </a:solidFill>
                <a:latin typeface="Trebuchet MS" panose="020B0703020202090204" pitchFamily="34" charset="0"/>
              </a:rPr>
              <a:t>acute stress </a:t>
            </a:r>
            <a:r>
              <a:rPr lang="en-US" sz="4800" dirty="0">
                <a:latin typeface="Trebuchet MS" panose="020B0703020202090204" pitchFamily="34" charset="0"/>
              </a:rPr>
              <a:t>and</a:t>
            </a:r>
            <a:r>
              <a:rPr lang="en-US" sz="4800" b="1" dirty="0">
                <a:solidFill>
                  <a:srgbClr val="EB647E"/>
                </a:solidFill>
                <a:latin typeface="Trebuchet MS" panose="020B0703020202090204" pitchFamily="34" charset="0"/>
              </a:rPr>
              <a:t> </a:t>
            </a:r>
            <a:r>
              <a:rPr lang="en-US" sz="4800" b="1" dirty="0">
                <a:solidFill>
                  <a:srgbClr val="005B96"/>
                </a:solidFill>
                <a:latin typeface="Trebuchet MS" panose="020B0703020202090204" pitchFamily="34" charset="0"/>
              </a:rPr>
              <a:t>repeated stress</a:t>
            </a:r>
            <a:r>
              <a:rPr lang="en-US" sz="4800" b="1" dirty="0">
                <a:solidFill>
                  <a:srgbClr val="EB647E"/>
                </a:solidFill>
                <a:latin typeface="Trebuchet MS" panose="020B0703020202090204" pitchFamily="34" charset="0"/>
              </a:rPr>
              <a:t> </a:t>
            </a:r>
            <a:r>
              <a:rPr lang="en-US" sz="4800" dirty="0">
                <a:latin typeface="Trebuchet MS" panose="020B0703020202090204" pitchFamily="34" charset="0"/>
              </a:rPr>
              <a:t>affect glutamate </a:t>
            </a:r>
            <a:r>
              <a:rPr lang="en-US" sz="4800" b="1" dirty="0">
                <a:latin typeface="Trebuchet MS" panose="020B0703020202090204" pitchFamily="34" charset="0"/>
              </a:rPr>
              <a:t>transmission</a:t>
            </a:r>
            <a:r>
              <a:rPr lang="en-US" sz="4800" dirty="0">
                <a:latin typeface="Trebuchet MS" panose="020B0703020202090204" pitchFamily="34" charset="0"/>
              </a:rPr>
              <a:t> in DMH neurons of young female rats?</a:t>
            </a:r>
            <a:br>
              <a:rPr lang="en-US" sz="4800" dirty="0">
                <a:latin typeface="Trebuchet MS" panose="020B0703020202090204" pitchFamily="34" charset="0"/>
              </a:rPr>
            </a:br>
            <a:br>
              <a:rPr lang="en-US" sz="4800" dirty="0">
                <a:latin typeface="Trebuchet MS" panose="020B0703020202090204" pitchFamily="34" charset="0"/>
              </a:rPr>
            </a:br>
            <a:r>
              <a:rPr lang="en-US" sz="4800" dirty="0">
                <a:latin typeface="Trebuchet MS" panose="020B0703020202090204" pitchFamily="34" charset="0"/>
              </a:rPr>
              <a:t>If so, by what mechanism? </a:t>
            </a:r>
            <a:br>
              <a:rPr lang="en-US" dirty="0">
                <a:latin typeface="Trebuchet MS" panose="020B0703020202090204" pitchFamily="34" charset="0"/>
              </a:rPr>
            </a:br>
            <a:endParaRPr lang="en-US" dirty="0">
              <a:latin typeface="Trebuchet MS" panose="020B0703020202090204" pitchFamily="34" charset="0"/>
            </a:endParaRPr>
          </a:p>
        </p:txBody>
      </p:sp>
    </p:spTree>
    <p:extLst>
      <p:ext uri="{BB962C8B-B14F-4D97-AF65-F5344CB8AC3E}">
        <p14:creationId xmlns:p14="http://schemas.microsoft.com/office/powerpoint/2010/main" val="293257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1130</TotalTime>
  <Words>1016</Words>
  <Application>Microsoft Macintosh PowerPoint</Application>
  <PresentationFormat>Widescreen</PresentationFormat>
  <Paragraphs>217</Paragraphs>
  <Slides>32</Slides>
  <Notes>27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Aptos</vt:lpstr>
      <vt:lpstr>Aptos Display</vt:lpstr>
      <vt:lpstr>Arial</vt:lpstr>
      <vt:lpstr>Trebuchet MS</vt:lpstr>
      <vt:lpstr>Office Theme</vt:lpstr>
      <vt:lpstr>CorelDRAW</vt:lpstr>
      <vt:lpstr>PowerPoint Presentation</vt:lpstr>
      <vt:lpstr>Background</vt:lpstr>
      <vt:lpstr>PowerPoint Presentation</vt:lpstr>
      <vt:lpstr>PowerPoint Presentation</vt:lpstr>
      <vt:lpstr>Why study the DMH?</vt:lpstr>
      <vt:lpstr>Why study the DMH?</vt:lpstr>
      <vt:lpstr>Why study the DMH?</vt:lpstr>
      <vt:lpstr>Why study the DMH?</vt:lpstr>
      <vt:lpstr>Does acute stress and repeated stress affect glutamate transmission in DMH neurons of young female rats?  If so, by what mechanism?  </vt:lpstr>
      <vt:lpstr>PowerPoint Presentation</vt:lpstr>
      <vt:lpstr>PowerPoint Presentation</vt:lpstr>
      <vt:lpstr>PowerPoint Presentation</vt:lpstr>
      <vt:lpstr>PowerPoint Presentation</vt:lpstr>
      <vt:lpstr>Methods: Stress</vt:lpstr>
      <vt:lpstr>Methods: Recording from living neurons</vt:lpstr>
      <vt:lpstr>Methods: Recording from living neurons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Current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Ruby Muzzatti</dc:creator>
  <cp:lastModifiedBy>Ruby Muzzatti</cp:lastModifiedBy>
  <cp:revision>222</cp:revision>
  <dcterms:created xsi:type="dcterms:W3CDTF">2025-09-22T13:02:11Z</dcterms:created>
  <dcterms:modified xsi:type="dcterms:W3CDTF">2026-02-05T11:01:21Z</dcterms:modified>
</cp:coreProperties>
</file>